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10_3B1F3CA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7" r:id="rId5"/>
    <p:sldId id="271" r:id="rId6"/>
    <p:sldId id="279" r:id="rId7"/>
    <p:sldId id="258" r:id="rId8"/>
    <p:sldId id="276" r:id="rId9"/>
    <p:sldId id="259" r:id="rId10"/>
    <p:sldId id="282" r:id="rId11"/>
    <p:sldId id="272" r:id="rId12"/>
    <p:sldId id="283" r:id="rId13"/>
    <p:sldId id="284" r:id="rId14"/>
    <p:sldId id="285" r:id="rId15"/>
    <p:sldId id="286" r:id="rId16"/>
    <p:sldId id="288" r:id="rId17"/>
    <p:sldId id="275" r:id="rId18"/>
    <p:sldId id="28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63390B-9502-DBEF-48B0-F234042C00A9}" name="Renée Hoekstra" initials="RH" userId="S::rhoekstra@diversion.nl::5989f374-20c6-48a6-8dcb-e83d921408da" providerId="AD"/>
  <p188:author id="{05068769-98B1-F965-AD78-2D1F6D68B32B}" name="Shnya Shadman" initials="SS" userId="S::sshadman@diversion.nl::fbf14e1e-d032-4540-860e-90f388f587f3" providerId="AD"/>
  <p188:author id="{8AC334BA-5BDA-9AA1-67BD-110DCC42EB55}" name="Mara Steevensz" initials="MS" userId="S::msteevensz@diversion.nl::355f52a6-e968-4bf0-93a8-9ecba1c847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34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25C4C5-9FEC-ACB9-F98A-F09416289BB3}" v="4" dt="2026-07-16T08:12:54.642"/>
    <p1510:client id="{FC840B82-C5D2-3D84-2A8D-1DF728BF645A}" v="2" dt="2026-07-14T14:50:29.21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modernComment_110_3B1F3CA8.xml><?xml version="1.0" encoding="utf-8"?>
<p188:cmLst xmlns:a="http://schemas.openxmlformats.org/drawingml/2006/main" xmlns:r="http://schemas.openxmlformats.org/officeDocument/2006/relationships" xmlns:p188="http://schemas.microsoft.com/office/powerpoint/2018/8/main">
  <p188:cm id="{127A545F-2EFC-4F01-B920-EBBA1DDF804F}" authorId="{0863390B-9502-DBEF-48B0-F234042C00A9}" status="resolved" created="2026-07-02T09:59:41.626" complete="100000">
    <pc:sldMkLst xmlns:pc="http://schemas.microsoft.com/office/powerpoint/2013/main/command">
      <pc:docMk/>
      <pc:sldMk cId="991902888" sldId="272"/>
    </pc:sldMkLst>
    <p188:txBody>
      <a:bodyPr/>
      <a:lstStyle/>
      <a:p>
        <a:r>
          <a:rPr lang="nl-NL"/>
          <a:t>Anders verwoorden op elke slide: Hoe draagt deze activiteit bij aan het vergroten van de gelijkwaardigheid tussen mannen en vrouwen?</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4500"/>
            </a:lvl1pPr>
          </a:lstStyle>
          <a:p>
            <a:r>
              <a:rPr lang="nl-NL"/>
              <a:t>Klik om de stijl te bewerken</a:t>
            </a:r>
            <a:endParaRPr lang="en-US"/>
          </a:p>
        </p:txBody>
      </p:sp>
      <p:sp>
        <p:nvSpPr>
          <p:cNvPr id="3" name="Ondertitel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US"/>
          </a:p>
        </p:txBody>
      </p:sp>
      <p:sp>
        <p:nvSpPr>
          <p:cNvPr id="4" name="Tijdelijke aanduiding voor datum 3"/>
          <p:cNvSpPr>
            <a:spLocks noGrp="1"/>
          </p:cNvSpPr>
          <p:nvPr>
            <p:ph type="dt" sz="half" idx="10"/>
          </p:nvPr>
        </p:nvSpPr>
        <p:spPr/>
        <p:txBody>
          <a:bodyPr/>
          <a:lstStyle>
            <a:lvl1pPr>
              <a:defRPr/>
            </a:lvl1pPr>
          </a:lstStyle>
          <a:p>
            <a:pPr>
              <a:defRPr/>
            </a:pPr>
            <a:fld id="{0617BF9F-80CE-4E61-A060-428FB2955C39}"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AE947E7D-7E97-4354-93D2-552DD5A507D6}" type="slidenum">
              <a:rPr lang="en-US"/>
              <a:pPr>
                <a:defRPr/>
              </a:pPr>
              <a:t>‹#›</a:t>
            </a:fld>
            <a:endParaRPr lang="en-US"/>
          </a:p>
        </p:txBody>
      </p:sp>
    </p:spTree>
    <p:extLst>
      <p:ext uri="{BB962C8B-B14F-4D97-AF65-F5344CB8AC3E}">
        <p14:creationId xmlns:p14="http://schemas.microsoft.com/office/powerpoint/2010/main" val="292821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D93962AF-145E-4E73-844A-AC9157F79BAE}"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3CC0E9A4-F86B-4E4D-B12B-1242BC0DE267}" type="slidenum">
              <a:rPr lang="en-US"/>
              <a:pPr>
                <a:defRPr/>
              </a:pPr>
              <a:t>‹#›</a:t>
            </a:fld>
            <a:endParaRPr lang="en-US"/>
          </a:p>
        </p:txBody>
      </p:sp>
    </p:spTree>
    <p:extLst>
      <p:ext uri="{BB962C8B-B14F-4D97-AF65-F5344CB8AC3E}">
        <p14:creationId xmlns:p14="http://schemas.microsoft.com/office/powerpoint/2010/main" val="382292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1" y="365125"/>
            <a:ext cx="2628900" cy="5811838"/>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838201"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AB707640-9ECE-4643-BFF0-823A6F71DFFB}"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20C1E39A-D1C0-4B70-806A-43F9DAD590DA}" type="slidenum">
              <a:rPr lang="en-US"/>
              <a:pPr>
                <a:defRPr/>
              </a:pPr>
              <a:t>‹#›</a:t>
            </a:fld>
            <a:endParaRPr lang="en-US"/>
          </a:p>
        </p:txBody>
      </p:sp>
    </p:spTree>
    <p:extLst>
      <p:ext uri="{BB962C8B-B14F-4D97-AF65-F5344CB8AC3E}">
        <p14:creationId xmlns:p14="http://schemas.microsoft.com/office/powerpoint/2010/main" val="214048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lvl1pPr>
              <a:defRPr/>
            </a:lvl1pPr>
          </a:lstStyle>
          <a:p>
            <a:pPr>
              <a:defRPr/>
            </a:pPr>
            <a:fld id="{979D525F-8C61-4DFD-866C-4A09BF65CBF9}"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202D497E-8D0A-4D72-B058-1AD28C25763F}" type="slidenum">
              <a:rPr lang="en-US"/>
              <a:pPr>
                <a:defRPr/>
              </a:pPr>
              <a:t>‹#›</a:t>
            </a:fld>
            <a:endParaRPr lang="en-US"/>
          </a:p>
        </p:txBody>
      </p:sp>
    </p:spTree>
    <p:extLst>
      <p:ext uri="{BB962C8B-B14F-4D97-AF65-F5344CB8AC3E}">
        <p14:creationId xmlns:p14="http://schemas.microsoft.com/office/powerpoint/2010/main" val="127509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1" y="1709740"/>
            <a:ext cx="10515600" cy="2852737"/>
          </a:xfrm>
        </p:spPr>
        <p:txBody>
          <a:bodyPr anchor="b"/>
          <a:lstStyle>
            <a:lvl1pPr>
              <a:defRPr sz="4500"/>
            </a:lvl1pPr>
          </a:lstStyle>
          <a:p>
            <a:r>
              <a:rPr lang="nl-NL"/>
              <a:t>Klik om de stijl te bewerken</a:t>
            </a:r>
            <a:endParaRPr lang="en-US"/>
          </a:p>
        </p:txBody>
      </p:sp>
      <p:sp>
        <p:nvSpPr>
          <p:cNvPr id="3" name="Tijdelijke aanduiding voor teks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lvl1pPr>
              <a:defRPr/>
            </a:lvl1pPr>
          </a:lstStyle>
          <a:p>
            <a:pPr>
              <a:defRPr/>
            </a:pPr>
            <a:fld id="{739CCCC6-76D4-490C-8714-A2A39657D694}" type="datetimeFigureOut">
              <a:rPr lang="en-US"/>
              <a:pPr>
                <a:defRPr/>
              </a:pPr>
              <a:t>7/16/2026</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lvl1pPr>
          </a:lstStyle>
          <a:p>
            <a:pPr>
              <a:defRPr/>
            </a:pPr>
            <a:fld id="{6FD8390A-DAE2-4F37-A95E-D54FE0E47C1B}" type="slidenum">
              <a:rPr lang="en-US"/>
              <a:pPr>
                <a:defRPr/>
              </a:pPr>
              <a:t>‹#›</a:t>
            </a:fld>
            <a:endParaRPr lang="en-US"/>
          </a:p>
        </p:txBody>
      </p:sp>
    </p:spTree>
    <p:extLst>
      <p:ext uri="{BB962C8B-B14F-4D97-AF65-F5344CB8AC3E}">
        <p14:creationId xmlns:p14="http://schemas.microsoft.com/office/powerpoint/2010/main" val="373757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3"/>
          <p:cNvSpPr>
            <a:spLocks noGrp="1"/>
          </p:cNvSpPr>
          <p:nvPr>
            <p:ph type="dt" sz="half" idx="10"/>
          </p:nvPr>
        </p:nvSpPr>
        <p:spPr/>
        <p:txBody>
          <a:bodyPr/>
          <a:lstStyle>
            <a:lvl1pPr>
              <a:defRPr/>
            </a:lvl1pPr>
          </a:lstStyle>
          <a:p>
            <a:pPr>
              <a:defRPr/>
            </a:pPr>
            <a:fld id="{38C81402-6403-483C-9398-88A5A8317B1B}"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D4E80B0D-1624-4888-88D0-38C05B5683F0}" type="slidenum">
              <a:rPr lang="en-US"/>
              <a:pPr>
                <a:defRPr/>
              </a:pPr>
              <a:t>‹#›</a:t>
            </a:fld>
            <a:endParaRPr lang="en-US"/>
          </a:p>
        </p:txBody>
      </p:sp>
    </p:spTree>
    <p:extLst>
      <p:ext uri="{BB962C8B-B14F-4D97-AF65-F5344CB8AC3E}">
        <p14:creationId xmlns:p14="http://schemas.microsoft.com/office/powerpoint/2010/main" val="1382156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7"/>
            <a:ext cx="10515600" cy="1325563"/>
          </a:xfrm>
        </p:spPr>
        <p:txBody>
          <a:bodyPr/>
          <a:lstStyle/>
          <a:p>
            <a:r>
              <a:rPr lang="nl-NL"/>
              <a:t>Klik om de stijl te bewerken</a:t>
            </a:r>
            <a:endParaRPr lang="en-US"/>
          </a:p>
        </p:txBody>
      </p:sp>
      <p:sp>
        <p:nvSpPr>
          <p:cNvPr id="3" name="Tijdelijke aanduiding voor teks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4" name="Tijdelijke aanduiding voor inhoud 3"/>
          <p:cNvSpPr>
            <a:spLocks noGrp="1"/>
          </p:cNvSpPr>
          <p:nvPr>
            <p:ph sz="half" idx="2"/>
          </p:nvPr>
        </p:nvSpPr>
        <p:spPr>
          <a:xfrm>
            <a:off x="839789"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6" name="Tijdelijke aanduiding voor inhoud 5"/>
          <p:cNvSpPr>
            <a:spLocks noGrp="1"/>
          </p:cNvSpPr>
          <p:nvPr>
            <p:ph sz="quarter" idx="4"/>
          </p:nvPr>
        </p:nvSpPr>
        <p:spPr>
          <a:xfrm>
            <a:off x="6172201"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3"/>
          <p:cNvSpPr>
            <a:spLocks noGrp="1"/>
          </p:cNvSpPr>
          <p:nvPr>
            <p:ph type="dt" sz="half" idx="10"/>
          </p:nvPr>
        </p:nvSpPr>
        <p:spPr/>
        <p:txBody>
          <a:bodyPr/>
          <a:lstStyle>
            <a:lvl1pPr>
              <a:defRPr/>
            </a:lvl1pPr>
          </a:lstStyle>
          <a:p>
            <a:pPr>
              <a:defRPr/>
            </a:pPr>
            <a:fld id="{3829AC6E-86CC-4563-AD7D-1766384B8EA6}" type="datetimeFigureOut">
              <a:rPr lang="en-US"/>
              <a:pPr>
                <a:defRPr/>
              </a:pPr>
              <a:t>7/16/2026</a:t>
            </a:fld>
            <a:endParaRPr lang="en-US"/>
          </a:p>
        </p:txBody>
      </p:sp>
      <p:sp>
        <p:nvSpPr>
          <p:cNvPr id="8" name="Tijdelijke aanduiding voor voettekst 4"/>
          <p:cNvSpPr>
            <a:spLocks noGrp="1"/>
          </p:cNvSpPr>
          <p:nvPr>
            <p:ph type="ftr" sz="quarter" idx="11"/>
          </p:nvPr>
        </p:nvSpPr>
        <p:spPr/>
        <p:txBody>
          <a:bodyPr/>
          <a:lstStyle>
            <a:lvl1pPr>
              <a:defRPr/>
            </a:lvl1pPr>
          </a:lstStyle>
          <a:p>
            <a:pPr>
              <a:defRPr/>
            </a:pPr>
            <a:endParaRPr lang="en-US"/>
          </a:p>
        </p:txBody>
      </p:sp>
      <p:sp>
        <p:nvSpPr>
          <p:cNvPr id="9" name="Tijdelijke aanduiding voor dianummer 5"/>
          <p:cNvSpPr>
            <a:spLocks noGrp="1"/>
          </p:cNvSpPr>
          <p:nvPr>
            <p:ph type="sldNum" sz="quarter" idx="12"/>
          </p:nvPr>
        </p:nvSpPr>
        <p:spPr/>
        <p:txBody>
          <a:bodyPr/>
          <a:lstStyle>
            <a:lvl1pPr>
              <a:defRPr/>
            </a:lvl1pPr>
          </a:lstStyle>
          <a:p>
            <a:pPr>
              <a:defRPr/>
            </a:pPr>
            <a:fld id="{37242E67-332A-40DE-B317-58BE9208E84C}" type="slidenum">
              <a:rPr lang="en-US"/>
              <a:pPr>
                <a:defRPr/>
              </a:pPr>
              <a:t>‹#›</a:t>
            </a:fld>
            <a:endParaRPr lang="en-US"/>
          </a:p>
        </p:txBody>
      </p:sp>
    </p:spTree>
    <p:extLst>
      <p:ext uri="{BB962C8B-B14F-4D97-AF65-F5344CB8AC3E}">
        <p14:creationId xmlns:p14="http://schemas.microsoft.com/office/powerpoint/2010/main" val="255409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datum 3"/>
          <p:cNvSpPr>
            <a:spLocks noGrp="1"/>
          </p:cNvSpPr>
          <p:nvPr>
            <p:ph type="dt" sz="half" idx="10"/>
          </p:nvPr>
        </p:nvSpPr>
        <p:spPr/>
        <p:txBody>
          <a:bodyPr/>
          <a:lstStyle>
            <a:lvl1pPr>
              <a:defRPr/>
            </a:lvl1pPr>
          </a:lstStyle>
          <a:p>
            <a:pPr>
              <a:defRPr/>
            </a:pPr>
            <a:fld id="{077BAA35-498E-4A15-B81F-AC364B8A31C1}" type="datetimeFigureOut">
              <a:rPr lang="en-US"/>
              <a:pPr>
                <a:defRPr/>
              </a:pPr>
              <a:t>7/16/2026</a:t>
            </a:fld>
            <a:endParaRPr lang="en-US"/>
          </a:p>
        </p:txBody>
      </p:sp>
      <p:sp>
        <p:nvSpPr>
          <p:cNvPr id="4" name="Tijdelijke aanduiding voor voettekst 4"/>
          <p:cNvSpPr>
            <a:spLocks noGrp="1"/>
          </p:cNvSpPr>
          <p:nvPr>
            <p:ph type="ftr" sz="quarter" idx="11"/>
          </p:nvPr>
        </p:nvSpPr>
        <p:spPr/>
        <p:txBody>
          <a:bodyPr/>
          <a:lstStyle>
            <a:lvl1pPr>
              <a:defRPr/>
            </a:lvl1pPr>
          </a:lstStyle>
          <a:p>
            <a:pPr>
              <a:defRPr/>
            </a:pPr>
            <a:endParaRPr lang="en-US"/>
          </a:p>
        </p:txBody>
      </p:sp>
      <p:sp>
        <p:nvSpPr>
          <p:cNvPr id="5" name="Tijdelijke aanduiding voor dianummer 5"/>
          <p:cNvSpPr>
            <a:spLocks noGrp="1"/>
          </p:cNvSpPr>
          <p:nvPr>
            <p:ph type="sldNum" sz="quarter" idx="12"/>
          </p:nvPr>
        </p:nvSpPr>
        <p:spPr/>
        <p:txBody>
          <a:bodyPr/>
          <a:lstStyle>
            <a:lvl1pPr>
              <a:defRPr/>
            </a:lvl1pPr>
          </a:lstStyle>
          <a:p>
            <a:pPr>
              <a:defRPr/>
            </a:pPr>
            <a:fld id="{5595724F-ABF8-4FF6-8345-AD3EE567B340}" type="slidenum">
              <a:rPr lang="en-US"/>
              <a:pPr>
                <a:defRPr/>
              </a:pPr>
              <a:t>‹#›</a:t>
            </a:fld>
            <a:endParaRPr lang="en-US"/>
          </a:p>
        </p:txBody>
      </p:sp>
    </p:spTree>
    <p:extLst>
      <p:ext uri="{BB962C8B-B14F-4D97-AF65-F5344CB8AC3E}">
        <p14:creationId xmlns:p14="http://schemas.microsoft.com/office/powerpoint/2010/main" val="365592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8484D284-720E-4B87-9C98-81FA1BE44500}" type="datetimeFigureOut">
              <a:rPr lang="en-US"/>
              <a:pPr>
                <a:defRPr/>
              </a:pPr>
              <a:t>7/16/2026</a:t>
            </a:fld>
            <a:endParaRPr lang="en-US"/>
          </a:p>
        </p:txBody>
      </p:sp>
      <p:sp>
        <p:nvSpPr>
          <p:cNvPr id="3" name="Tijdelijke aanduiding voor voettekst 4"/>
          <p:cNvSpPr>
            <a:spLocks noGrp="1"/>
          </p:cNvSpPr>
          <p:nvPr>
            <p:ph type="ftr" sz="quarter" idx="11"/>
          </p:nvPr>
        </p:nvSpPr>
        <p:spPr/>
        <p:txBody>
          <a:bodyPr/>
          <a:lstStyle>
            <a:lvl1pPr>
              <a:defRPr/>
            </a:lvl1pPr>
          </a:lstStyle>
          <a:p>
            <a:pPr>
              <a:defRPr/>
            </a:pPr>
            <a:endParaRPr lang="en-US"/>
          </a:p>
        </p:txBody>
      </p:sp>
      <p:sp>
        <p:nvSpPr>
          <p:cNvPr id="4" name="Tijdelijke aanduiding voor dianummer 5"/>
          <p:cNvSpPr>
            <a:spLocks noGrp="1"/>
          </p:cNvSpPr>
          <p:nvPr>
            <p:ph type="sldNum" sz="quarter" idx="12"/>
          </p:nvPr>
        </p:nvSpPr>
        <p:spPr/>
        <p:txBody>
          <a:bodyPr/>
          <a:lstStyle>
            <a:lvl1pPr>
              <a:defRPr/>
            </a:lvl1pPr>
          </a:lstStyle>
          <a:p>
            <a:pPr>
              <a:defRPr/>
            </a:pPr>
            <a:fld id="{E5A878DE-494B-48FD-B466-F75C835F40FF}" type="slidenum">
              <a:rPr lang="en-US"/>
              <a:pPr>
                <a:defRPr/>
              </a:pPr>
              <a:t>‹#›</a:t>
            </a:fld>
            <a:endParaRPr lang="en-US"/>
          </a:p>
        </p:txBody>
      </p:sp>
    </p:spTree>
    <p:extLst>
      <p:ext uri="{BB962C8B-B14F-4D97-AF65-F5344CB8AC3E}">
        <p14:creationId xmlns:p14="http://schemas.microsoft.com/office/powerpoint/2010/main" val="1506208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2400"/>
            </a:lvl1pPr>
          </a:lstStyle>
          <a:p>
            <a:r>
              <a:rPr lang="nl-NL"/>
              <a:t>Klik om de stijl te bewerken</a:t>
            </a:r>
            <a:endParaRPr lang="en-US"/>
          </a:p>
        </p:txBody>
      </p:sp>
      <p:sp>
        <p:nvSpPr>
          <p:cNvPr id="3" name="Tijdelijke aanduiding voor inhoud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3"/>
          <p:cNvSpPr>
            <a:spLocks noGrp="1"/>
          </p:cNvSpPr>
          <p:nvPr>
            <p:ph type="dt" sz="half" idx="10"/>
          </p:nvPr>
        </p:nvSpPr>
        <p:spPr/>
        <p:txBody>
          <a:bodyPr/>
          <a:lstStyle>
            <a:lvl1pPr>
              <a:defRPr/>
            </a:lvl1pPr>
          </a:lstStyle>
          <a:p>
            <a:pPr>
              <a:defRPr/>
            </a:pPr>
            <a:fld id="{B2B174C7-5E5E-43CE-BCB2-71863615E345}"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2C32943F-7543-4217-982F-0EF7AB6FC10F}" type="slidenum">
              <a:rPr lang="en-US"/>
              <a:pPr>
                <a:defRPr/>
              </a:pPr>
              <a:t>‹#›</a:t>
            </a:fld>
            <a:endParaRPr lang="en-US"/>
          </a:p>
        </p:txBody>
      </p:sp>
    </p:spTree>
    <p:extLst>
      <p:ext uri="{BB962C8B-B14F-4D97-AF65-F5344CB8AC3E}">
        <p14:creationId xmlns:p14="http://schemas.microsoft.com/office/powerpoint/2010/main" val="23259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2400"/>
            </a:lvl1pPr>
          </a:lstStyle>
          <a:p>
            <a:r>
              <a:rPr lang="nl-NL"/>
              <a:t>Klik om de stijl te bewerken</a:t>
            </a:r>
            <a:endParaRPr lang="en-US"/>
          </a:p>
        </p:txBody>
      </p:sp>
      <p:sp>
        <p:nvSpPr>
          <p:cNvPr id="3" name="Tijdelijke aanduiding voor afbeelding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nl-NL" noProof="0"/>
              <a:t>Klik op het pictogram als u een afbeelding wilt toevoegen</a:t>
            </a:r>
            <a:endParaRPr lang="en-US" noProof="0"/>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3"/>
          <p:cNvSpPr>
            <a:spLocks noGrp="1"/>
          </p:cNvSpPr>
          <p:nvPr>
            <p:ph type="dt" sz="half" idx="10"/>
          </p:nvPr>
        </p:nvSpPr>
        <p:spPr/>
        <p:txBody>
          <a:bodyPr/>
          <a:lstStyle>
            <a:lvl1pPr>
              <a:defRPr/>
            </a:lvl1pPr>
          </a:lstStyle>
          <a:p>
            <a:pPr>
              <a:defRPr/>
            </a:pPr>
            <a:fld id="{407CE77E-5198-45E6-A2AC-3638F44F55CB}" type="datetimeFigureOut">
              <a:rPr lang="en-US"/>
              <a:pPr>
                <a:defRPr/>
              </a:pPr>
              <a:t>7/16/2026</a:t>
            </a:fld>
            <a:endParaRPr lang="en-US"/>
          </a:p>
        </p:txBody>
      </p:sp>
      <p:sp>
        <p:nvSpPr>
          <p:cNvPr id="6" name="Tijdelijke aanduiding voor voettekst 4"/>
          <p:cNvSpPr>
            <a:spLocks noGrp="1"/>
          </p:cNvSpPr>
          <p:nvPr>
            <p:ph type="ftr" sz="quarter" idx="11"/>
          </p:nvPr>
        </p:nvSpPr>
        <p:spPr/>
        <p:txBody>
          <a:bodyPr/>
          <a:lstStyle>
            <a:lvl1pPr>
              <a:defRPr/>
            </a:lvl1pPr>
          </a:lstStyle>
          <a:p>
            <a:pPr>
              <a:defRPr/>
            </a:pPr>
            <a:endParaRPr lang="en-US"/>
          </a:p>
        </p:txBody>
      </p:sp>
      <p:sp>
        <p:nvSpPr>
          <p:cNvPr id="7" name="Tijdelijke aanduiding voor dianummer 5"/>
          <p:cNvSpPr>
            <a:spLocks noGrp="1"/>
          </p:cNvSpPr>
          <p:nvPr>
            <p:ph type="sldNum" sz="quarter" idx="12"/>
          </p:nvPr>
        </p:nvSpPr>
        <p:spPr/>
        <p:txBody>
          <a:bodyPr/>
          <a:lstStyle>
            <a:lvl1pPr>
              <a:defRPr/>
            </a:lvl1pPr>
          </a:lstStyle>
          <a:p>
            <a:pPr>
              <a:defRPr/>
            </a:pPr>
            <a:fld id="{85251112-F8A0-4EF9-8A91-7ED3757F78D6}" type="slidenum">
              <a:rPr lang="en-US"/>
              <a:pPr>
                <a:defRPr/>
              </a:pPr>
              <a:t>‹#›</a:t>
            </a:fld>
            <a:endParaRPr lang="en-US"/>
          </a:p>
        </p:txBody>
      </p:sp>
    </p:spTree>
    <p:extLst>
      <p:ext uri="{BB962C8B-B14F-4D97-AF65-F5344CB8AC3E}">
        <p14:creationId xmlns:p14="http://schemas.microsoft.com/office/powerpoint/2010/main" val="244391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en-US"/>
              <a:t>Klik om de stijl te bewerken</a:t>
            </a:r>
            <a:endParaRPr lang="en-US" altLang="en-US"/>
          </a:p>
        </p:txBody>
      </p:sp>
      <p:sp>
        <p:nvSpPr>
          <p:cNvPr id="1027"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a:t>Tekststijl van het model bewerken</a:t>
            </a:r>
          </a:p>
          <a:p>
            <a:pPr lvl="1"/>
            <a:r>
              <a:rPr lang="nl-NL" altLang="en-US"/>
              <a:t>Tweede niveau</a:t>
            </a:r>
          </a:p>
          <a:p>
            <a:pPr lvl="2"/>
            <a:r>
              <a:rPr lang="nl-NL" altLang="en-US"/>
              <a:t>Derde niveau</a:t>
            </a:r>
          </a:p>
          <a:p>
            <a:pPr lvl="3"/>
            <a:r>
              <a:rPr lang="nl-NL" altLang="en-US"/>
              <a:t>Vierde niveau</a:t>
            </a:r>
          </a:p>
          <a:p>
            <a:pPr lvl="4"/>
            <a:r>
              <a:rPr lang="nl-NL" altLang="en-US"/>
              <a:t>Vijfde niveau</a:t>
            </a:r>
            <a:endParaRPr lang="en-US" altLang="en-US"/>
          </a:p>
        </p:txBody>
      </p:sp>
      <p:sp>
        <p:nvSpPr>
          <p:cNvPr id="4" name="Tijdelijke aanduiding voor datum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B109119E-CCE9-4E50-A0BC-883CA1215AD0}" type="datetimeFigureOut">
              <a:rPr lang="en-US"/>
              <a:pPr>
                <a:defRPr/>
              </a:pPr>
              <a:t>7/16/2026</a:t>
            </a:fld>
            <a:endParaRPr lang="en-US"/>
          </a:p>
        </p:txBody>
      </p:sp>
      <p:sp>
        <p:nvSpPr>
          <p:cNvPr id="5" name="Tijdelijke aanduiding voor voettekst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Tijdelijke aanduiding voor dianumm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C22B777D-C330-48A3-9FD6-02ED940FBF8E}" type="slidenum">
              <a:rPr lang="en-US"/>
              <a:pPr>
                <a:defRPr/>
              </a:pPr>
              <a:t>‹#›</a:t>
            </a:fld>
            <a:endParaRPr lang="en-US"/>
          </a:p>
        </p:txBody>
      </p:sp>
    </p:spTree>
    <p:extLst>
      <p:ext uri="{BB962C8B-B14F-4D97-AF65-F5344CB8AC3E}">
        <p14:creationId xmlns:p14="http://schemas.microsoft.com/office/powerpoint/2010/main" val="2999836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3429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6858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0287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371600" algn="l"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10_3B1F3CA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p:cNvSpPr>
            <a:spLocks noGrp="1"/>
          </p:cNvSpPr>
          <p:nvPr>
            <p:ph type="ctrTitle"/>
          </p:nvPr>
        </p:nvSpPr>
        <p:spPr>
          <a:xfrm>
            <a:off x="1110155" y="2131833"/>
            <a:ext cx="9971690" cy="1553589"/>
          </a:xfrm>
        </p:spPr>
        <p:txBody>
          <a:bodyPr/>
          <a:lstStyle/>
          <a:p>
            <a:r>
              <a:rPr lang="en-US" sz="6000" b="1">
                <a:latin typeface="Calibri Light"/>
                <a:cs typeface="Calibri Light"/>
              </a:rPr>
              <a:t>[TITEL PROJECT]</a:t>
            </a:r>
            <a:br>
              <a:rPr lang="en-US" altLang="en-US" sz="6000" b="1"/>
            </a:br>
            <a:r>
              <a:rPr lang="en-US" altLang="en-US" sz="3000" b="1" err="1"/>
              <a:t>Speerpunt</a:t>
            </a:r>
            <a:r>
              <a:rPr lang="en-US" altLang="en-US" sz="3000" b="1"/>
              <a:t> </a:t>
            </a:r>
            <a:r>
              <a:rPr lang="en-US" altLang="en-US" sz="3000" b="1" err="1"/>
              <a:t>j</a:t>
            </a:r>
            <a:r>
              <a:rPr lang="en-US" sz="3000" b="1" err="1"/>
              <a:t>ongens</a:t>
            </a:r>
            <a:r>
              <a:rPr lang="en-US" sz="3000" b="1"/>
              <a:t>- en </a:t>
            </a:r>
            <a:r>
              <a:rPr lang="en-US" sz="3000" b="1" err="1"/>
              <a:t>mannenemancipatie</a:t>
            </a:r>
            <a:r>
              <a:rPr lang="en-US" sz="3000" b="1"/>
              <a:t> 2026</a:t>
            </a:r>
            <a:br>
              <a:rPr lang="en-US" sz="3000" b="1"/>
            </a:br>
            <a:br>
              <a:rPr lang="en-US" sz="4400" b="1"/>
            </a:br>
            <a:r>
              <a:rPr lang="en-US" sz="4000" b="1" i="1" u="sng" err="1">
                <a:solidFill>
                  <a:srgbClr val="5B3423"/>
                </a:solidFill>
              </a:rPr>
              <a:t>Pijler</a:t>
            </a:r>
            <a:r>
              <a:rPr lang="en-US" sz="4000" b="1" i="1" u="sng">
                <a:solidFill>
                  <a:srgbClr val="5B3423"/>
                </a:solidFill>
              </a:rPr>
              <a:t> 1: </a:t>
            </a:r>
            <a:r>
              <a:rPr lang="en-US" sz="4000" i="1" u="sng">
                <a:solidFill>
                  <a:srgbClr val="5B3423"/>
                </a:solidFill>
              </a:rPr>
              <a:t>Brede </a:t>
            </a:r>
            <a:r>
              <a:rPr lang="en-US" sz="4000" i="1" u="sng" err="1">
                <a:solidFill>
                  <a:srgbClr val="5B3423"/>
                </a:solidFill>
              </a:rPr>
              <a:t>emancipatie</a:t>
            </a:r>
            <a:r>
              <a:rPr lang="en-US" sz="4000" i="1" u="sng">
                <a:solidFill>
                  <a:srgbClr val="5B3423"/>
                </a:solidFill>
              </a:rPr>
              <a:t> van </a:t>
            </a:r>
            <a:r>
              <a:rPr lang="en-US" sz="4000" i="1" u="sng" err="1">
                <a:solidFill>
                  <a:srgbClr val="5B3423"/>
                </a:solidFill>
              </a:rPr>
              <a:t>jongens</a:t>
            </a:r>
            <a:r>
              <a:rPr lang="en-US" sz="4000" i="1" u="sng">
                <a:solidFill>
                  <a:srgbClr val="5B3423"/>
                </a:solidFill>
              </a:rPr>
              <a:t> en </a:t>
            </a:r>
            <a:r>
              <a:rPr lang="en-US" sz="4000" i="1" u="sng" err="1">
                <a:solidFill>
                  <a:srgbClr val="5B3423"/>
                </a:solidFill>
              </a:rPr>
              <a:t>mannen</a:t>
            </a:r>
            <a:endParaRPr lang="en-US" sz="4000" b="1" i="1" u="sng">
              <a:solidFill>
                <a:srgbClr val="5B3423"/>
              </a:solidFill>
            </a:endParaRPr>
          </a:p>
        </p:txBody>
      </p:sp>
      <p:pic>
        <p:nvPicPr>
          <p:cNvPr id="4" name="Picture 3" descr="Logo-Gemeente-Amsterdam - Amsterdam Art Center | Amsterdam Art Center">
            <a:extLst>
              <a:ext uri="{FF2B5EF4-FFF2-40B4-BE49-F238E27FC236}">
                <a16:creationId xmlns:a16="http://schemas.microsoft.com/office/drawing/2014/main" id="{9FB24DF0-913B-90B4-9C97-931EED652E22}"/>
              </a:ext>
            </a:extLst>
          </p:cNvPr>
          <p:cNvPicPr>
            <a:picLocks noChangeAspect="1"/>
          </p:cNvPicPr>
          <p:nvPr/>
        </p:nvPicPr>
        <p:blipFill>
          <a:blip r:embed="rId2"/>
          <a:stretch>
            <a:fillRect/>
          </a:stretch>
        </p:blipFill>
        <p:spPr>
          <a:xfrm>
            <a:off x="11666085" y="6601149"/>
            <a:ext cx="480966" cy="209783"/>
          </a:xfrm>
          <a:prstGeom prst="rect">
            <a:avLst/>
          </a:prstGeom>
        </p:spPr>
      </p:pic>
      <p:graphicFrame>
        <p:nvGraphicFramePr>
          <p:cNvPr id="3" name="Tabel 2">
            <a:extLst>
              <a:ext uri="{FF2B5EF4-FFF2-40B4-BE49-F238E27FC236}">
                <a16:creationId xmlns:a16="http://schemas.microsoft.com/office/drawing/2014/main" id="{FD7BD066-3E92-1F65-B51A-382C39F63453}"/>
              </a:ext>
            </a:extLst>
          </p:cNvPr>
          <p:cNvGraphicFramePr>
            <a:graphicFrameLocks noGrp="1"/>
          </p:cNvGraphicFramePr>
          <p:nvPr>
            <p:extLst>
              <p:ext uri="{D42A27DB-BD31-4B8C-83A1-F6EECF244321}">
                <p14:modId xmlns:p14="http://schemas.microsoft.com/office/powerpoint/2010/main" val="1893863975"/>
              </p:ext>
            </p:extLst>
          </p:nvPr>
        </p:nvGraphicFramePr>
        <p:xfrm>
          <a:off x="2439732" y="3784167"/>
          <a:ext cx="7312536" cy="2524177"/>
        </p:xfrm>
        <a:graphic>
          <a:graphicData uri="http://schemas.openxmlformats.org/drawingml/2006/table">
            <a:tbl>
              <a:tblPr firstRow="1" bandRow="1">
                <a:tableStyleId>{073A0DAA-6AF3-43AB-8588-CEC1D06C72B9}</a:tableStyleId>
              </a:tblPr>
              <a:tblGrid>
                <a:gridCol w="1408124">
                  <a:extLst>
                    <a:ext uri="{9D8B030D-6E8A-4147-A177-3AD203B41FA5}">
                      <a16:colId xmlns:a16="http://schemas.microsoft.com/office/drawing/2014/main" val="1617365936"/>
                    </a:ext>
                  </a:extLst>
                </a:gridCol>
                <a:gridCol w="2656114">
                  <a:extLst>
                    <a:ext uri="{9D8B030D-6E8A-4147-A177-3AD203B41FA5}">
                      <a16:colId xmlns:a16="http://schemas.microsoft.com/office/drawing/2014/main" val="3124992513"/>
                    </a:ext>
                  </a:extLst>
                </a:gridCol>
                <a:gridCol w="3248298">
                  <a:extLst>
                    <a:ext uri="{9D8B030D-6E8A-4147-A177-3AD203B41FA5}">
                      <a16:colId xmlns:a16="http://schemas.microsoft.com/office/drawing/2014/main" val="3841717790"/>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en-US" sz="1200" b="1">
                        <a:cs typeface="Calibri"/>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en-US" sz="1200" b="1" err="1"/>
                        <a:t>Hoofdaanvrager</a:t>
                      </a:r>
                      <a:endParaRPr lang="en-US" altLang="en-US" sz="1200" b="1">
                        <a:cs typeface="Calibri"/>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a:solidFill>
                            <a:schemeClr val="bg1"/>
                          </a:solidFill>
                        </a:rPr>
                        <a:t>Mede </a:t>
                      </a:r>
                      <a:r>
                        <a:rPr lang="en-US" sz="1200" b="1" err="1">
                          <a:solidFill>
                            <a:schemeClr val="bg1"/>
                          </a:solidFill>
                        </a:rPr>
                        <a:t>aanvrager</a:t>
                      </a:r>
                      <a:r>
                        <a:rPr lang="en-US" sz="1200" b="1">
                          <a:solidFill>
                            <a:schemeClr val="bg1"/>
                          </a:solidFill>
                        </a:rPr>
                        <a:t>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i="1">
                          <a:solidFill>
                            <a:schemeClr val="bg1"/>
                          </a:solidFill>
                        </a:rPr>
                        <a:t>(</a:t>
                      </a:r>
                      <a:r>
                        <a:rPr lang="en-US" sz="1200" i="1" err="1">
                          <a:solidFill>
                            <a:schemeClr val="bg1"/>
                          </a:solidFill>
                        </a:rPr>
                        <a:t>alleen</a:t>
                      </a:r>
                      <a:r>
                        <a:rPr lang="en-US" sz="1200" i="1">
                          <a:solidFill>
                            <a:schemeClr val="bg1"/>
                          </a:solidFill>
                        </a:rPr>
                        <a:t> </a:t>
                      </a:r>
                      <a:r>
                        <a:rPr lang="en-US" sz="1200" i="1" err="1">
                          <a:solidFill>
                            <a:schemeClr val="bg1"/>
                          </a:solidFill>
                        </a:rPr>
                        <a:t>invullen</a:t>
                      </a:r>
                      <a:r>
                        <a:rPr lang="en-US" sz="1200" i="1">
                          <a:solidFill>
                            <a:schemeClr val="bg1"/>
                          </a:solidFill>
                        </a:rPr>
                        <a:t> </a:t>
                      </a:r>
                      <a:r>
                        <a:rPr lang="en-US" sz="1200" i="1" err="1">
                          <a:solidFill>
                            <a:schemeClr val="bg1"/>
                          </a:solidFill>
                        </a:rPr>
                        <a:t>wanneer</a:t>
                      </a:r>
                      <a:r>
                        <a:rPr lang="en-US" sz="1200" i="1">
                          <a:solidFill>
                            <a:schemeClr val="bg1"/>
                          </a:solidFill>
                        </a:rPr>
                        <a:t> het project </a:t>
                      </a:r>
                      <a:r>
                        <a:rPr lang="en-US" sz="1200" i="1" err="1">
                          <a:solidFill>
                            <a:schemeClr val="bg1"/>
                          </a:solidFill>
                        </a:rPr>
                        <a:t>samen</a:t>
                      </a:r>
                      <a:r>
                        <a:rPr lang="en-US" sz="1200" i="1">
                          <a:solidFill>
                            <a:schemeClr val="bg1"/>
                          </a:solidFill>
                        </a:rPr>
                        <a:t> met </a:t>
                      </a:r>
                      <a:r>
                        <a:rPr lang="en-US" sz="1200" i="1" err="1">
                          <a:solidFill>
                            <a:schemeClr val="bg1"/>
                          </a:solidFill>
                        </a:rPr>
                        <a:t>een</a:t>
                      </a:r>
                      <a:r>
                        <a:rPr lang="en-US" sz="1200" i="1">
                          <a:solidFill>
                            <a:schemeClr val="bg1"/>
                          </a:solidFill>
                        </a:rPr>
                        <a:t> </a:t>
                      </a:r>
                      <a:r>
                        <a:rPr lang="en-US" sz="1200" i="1" err="1">
                          <a:solidFill>
                            <a:schemeClr val="bg1"/>
                          </a:solidFill>
                        </a:rPr>
                        <a:t>andere</a:t>
                      </a:r>
                      <a:r>
                        <a:rPr lang="en-US" sz="1200" i="1">
                          <a:solidFill>
                            <a:schemeClr val="bg1"/>
                          </a:solidFill>
                        </a:rPr>
                        <a:t> </a:t>
                      </a:r>
                      <a:r>
                        <a:rPr lang="en-US" sz="1200" i="1" err="1">
                          <a:solidFill>
                            <a:schemeClr val="bg1"/>
                          </a:solidFill>
                        </a:rPr>
                        <a:t>organisatie</a:t>
                      </a:r>
                      <a:r>
                        <a:rPr lang="en-US" sz="1200" i="1">
                          <a:solidFill>
                            <a:schemeClr val="bg1"/>
                          </a:solidFill>
                        </a:rPr>
                        <a:t> </a:t>
                      </a:r>
                      <a:r>
                        <a:rPr lang="en-US" sz="1200" i="1" err="1">
                          <a:solidFill>
                            <a:schemeClr val="bg1"/>
                          </a:solidFill>
                        </a:rPr>
                        <a:t>opgezet</a:t>
                      </a:r>
                      <a:r>
                        <a:rPr lang="en-US" sz="1200" i="1">
                          <a:solidFill>
                            <a:schemeClr val="bg1"/>
                          </a:solidFill>
                        </a:rPr>
                        <a:t> </a:t>
                      </a:r>
                      <a:r>
                        <a:rPr lang="en-US" sz="1200" i="1" err="1">
                          <a:solidFill>
                            <a:schemeClr val="bg1"/>
                          </a:solidFill>
                        </a:rPr>
                        <a:t>wordt</a:t>
                      </a:r>
                      <a:r>
                        <a:rPr lang="en-US" sz="1200" i="1">
                          <a:solidFill>
                            <a:schemeClr val="bg1"/>
                          </a:solidFill>
                        </a:rPr>
                        <a:t>)</a:t>
                      </a:r>
                      <a:endParaRPr lang="en-US" sz="1200" i="1">
                        <a:solidFill>
                          <a:schemeClr val="bg1"/>
                        </a:solidFill>
                        <a:latin typeface="Calibri" panose="020F0502020204030204" pitchFamily="34" charset="0"/>
                        <a:cs typeface="Calibri"/>
                      </a:endParaRPr>
                    </a:p>
                  </a:txBody>
                  <a:tcPr/>
                </a:tc>
                <a:extLst>
                  <a:ext uri="{0D108BD9-81ED-4DB2-BD59-A6C34878D82A}">
                    <a16:rowId xmlns:a16="http://schemas.microsoft.com/office/drawing/2014/main" val="2974084581"/>
                  </a:ext>
                </a:extLst>
              </a:tr>
              <a:tr h="400737">
                <a:tc>
                  <a:txBody>
                    <a:bodyPr/>
                    <a:lstStyle/>
                    <a:p>
                      <a:r>
                        <a:rPr lang="nl-NL" sz="1200" b="1">
                          <a:solidFill>
                            <a:schemeClr val="bg1"/>
                          </a:solidFill>
                        </a:rPr>
                        <a:t>Organisatie</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1453745748"/>
                  </a:ext>
                </a:extLst>
              </a:tr>
              <a:tr h="370840">
                <a:tc>
                  <a:txBody>
                    <a:bodyPr/>
                    <a:lstStyle/>
                    <a:p>
                      <a:r>
                        <a:rPr lang="nl-NL" sz="1200" b="1">
                          <a:solidFill>
                            <a:schemeClr val="bg1"/>
                          </a:solidFill>
                        </a:rPr>
                        <a:t>Contactpersoon</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2185112388"/>
                  </a:ext>
                </a:extLst>
              </a:tr>
              <a:tr h="370840">
                <a:tc>
                  <a:txBody>
                    <a:bodyPr/>
                    <a:lstStyle/>
                    <a:p>
                      <a:r>
                        <a:rPr lang="nl-NL" sz="1200" b="1">
                          <a:solidFill>
                            <a:schemeClr val="bg1"/>
                          </a:solidFill>
                        </a:rPr>
                        <a:t>Adres</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2921840092"/>
                  </a:ext>
                </a:extLst>
              </a:tr>
              <a:tr h="370840">
                <a:tc>
                  <a:txBody>
                    <a:bodyPr/>
                    <a:lstStyle/>
                    <a:p>
                      <a:r>
                        <a:rPr lang="nl-NL" sz="1200" b="1">
                          <a:solidFill>
                            <a:schemeClr val="bg1"/>
                          </a:solidFill>
                        </a:rPr>
                        <a:t>Telefoonnummer</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608138699"/>
                  </a:ext>
                </a:extLst>
              </a:tr>
              <a:tr h="370840">
                <a:tc>
                  <a:txBody>
                    <a:bodyPr/>
                    <a:lstStyle/>
                    <a:p>
                      <a:r>
                        <a:rPr lang="nl-NL" sz="1200" b="1">
                          <a:solidFill>
                            <a:schemeClr val="bg1"/>
                          </a:solidFill>
                        </a:rPr>
                        <a:t>E-mailadres</a:t>
                      </a:r>
                    </a:p>
                  </a:txBody>
                  <a:tcPr>
                    <a:solidFill>
                      <a:schemeClr val="tx1"/>
                    </a:solidFill>
                  </a:tcPr>
                </a:tc>
                <a:tc>
                  <a:txBody>
                    <a:bodyPr/>
                    <a:lstStyle/>
                    <a:p>
                      <a:endParaRPr lang="nl-NL" sz="1200"/>
                    </a:p>
                  </a:txBody>
                  <a:tcPr/>
                </a:tc>
                <a:tc>
                  <a:txBody>
                    <a:bodyPr/>
                    <a:lstStyle/>
                    <a:p>
                      <a:endParaRPr lang="nl-NL" sz="1200"/>
                    </a:p>
                  </a:txBody>
                  <a:tcPr/>
                </a:tc>
                <a:extLst>
                  <a:ext uri="{0D108BD9-81ED-4DB2-BD59-A6C34878D82A}">
                    <a16:rowId xmlns:a16="http://schemas.microsoft.com/office/drawing/2014/main" val="2903138108"/>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5DF20-27E2-7E0D-FA0B-3C9ABD1694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36DF1-953C-141D-8272-4380D667EB1B}"/>
              </a:ext>
            </a:extLst>
          </p:cNvPr>
          <p:cNvSpPr>
            <a:spLocks noGrp="1"/>
          </p:cNvSpPr>
          <p:nvPr>
            <p:ph type="title"/>
          </p:nvPr>
        </p:nvSpPr>
        <p:spPr/>
        <p:txBody>
          <a:bodyPr/>
          <a:lstStyle/>
          <a:p>
            <a:pPr algn="ctr"/>
            <a:r>
              <a:rPr lang="nl-NL" sz="4400" b="1"/>
              <a:t>ACTIVITEIT</a:t>
            </a:r>
            <a:r>
              <a:rPr sz="4400" b="1"/>
              <a:t> </a:t>
            </a:r>
            <a:r>
              <a:rPr lang="en-US" sz="4400" b="1"/>
              <a:t>3</a:t>
            </a:r>
            <a:br>
              <a:rPr lang="nl-NL"/>
            </a:br>
            <a:r>
              <a:rPr lang="nl-NL" sz="2000"/>
              <a:t>Leg uit wat je gaat doen en waarom</a:t>
            </a:r>
            <a:endParaRPr sz="2000"/>
          </a:p>
        </p:txBody>
      </p:sp>
      <p:graphicFrame>
        <p:nvGraphicFramePr>
          <p:cNvPr id="4" name="Tabel 3">
            <a:extLst>
              <a:ext uri="{FF2B5EF4-FFF2-40B4-BE49-F238E27FC236}">
                <a16:creationId xmlns:a16="http://schemas.microsoft.com/office/drawing/2014/main" id="{855ED96C-E62D-AC37-C1D6-DFC753B40320}"/>
              </a:ext>
            </a:extLst>
          </p:cNvPr>
          <p:cNvGraphicFramePr>
            <a:graphicFrameLocks noGrp="1"/>
          </p:cNvGraphicFramePr>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a:t>Hoe draagt deze activiteit bij aan het vergroten van de gelijkwaardigheid tussen mannen en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17503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F337-AB8A-C4F9-A880-0E499A77D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1D6ED-B6BD-57C8-E2AF-06850A6679CB}"/>
              </a:ext>
            </a:extLst>
          </p:cNvPr>
          <p:cNvSpPr>
            <a:spLocks noGrp="1"/>
          </p:cNvSpPr>
          <p:nvPr>
            <p:ph type="title"/>
          </p:nvPr>
        </p:nvSpPr>
        <p:spPr/>
        <p:txBody>
          <a:bodyPr/>
          <a:lstStyle/>
          <a:p>
            <a:pPr algn="ctr"/>
            <a:r>
              <a:rPr lang="nl-NL" sz="4400" b="1"/>
              <a:t>ACTIVITEIT</a:t>
            </a:r>
            <a:r>
              <a:rPr sz="4400" b="1"/>
              <a:t> </a:t>
            </a:r>
            <a:r>
              <a:rPr lang="en-US" sz="4400" b="1"/>
              <a:t>4</a:t>
            </a:r>
            <a:br>
              <a:rPr lang="nl-NL"/>
            </a:br>
            <a:r>
              <a:rPr lang="nl-NL" sz="2000"/>
              <a:t>Leg uit wat je gaat doen en waarom</a:t>
            </a:r>
            <a:endParaRPr sz="2000"/>
          </a:p>
        </p:txBody>
      </p:sp>
      <p:graphicFrame>
        <p:nvGraphicFramePr>
          <p:cNvPr id="4" name="Tabel 3">
            <a:extLst>
              <a:ext uri="{FF2B5EF4-FFF2-40B4-BE49-F238E27FC236}">
                <a16:creationId xmlns:a16="http://schemas.microsoft.com/office/drawing/2014/main" id="{90C64B69-4435-6D5C-A08D-AD8D2AA680D8}"/>
              </a:ext>
            </a:extLst>
          </p:cNvPr>
          <p:cNvGraphicFramePr>
            <a:graphicFrameLocks noGrp="1"/>
          </p:cNvGraphicFramePr>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a:t>Hoe draagt deze activiteit bij aan het vergroten van de gelijkwaardigheid tussen mannen en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1495393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E2FE9-C79B-CF76-9F99-4BB58206F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B467B-BFDC-3D94-2AB0-26BBD290CE0A}"/>
              </a:ext>
            </a:extLst>
          </p:cNvPr>
          <p:cNvSpPr>
            <a:spLocks noGrp="1"/>
          </p:cNvSpPr>
          <p:nvPr>
            <p:ph type="title"/>
          </p:nvPr>
        </p:nvSpPr>
        <p:spPr/>
        <p:txBody>
          <a:bodyPr/>
          <a:lstStyle/>
          <a:p>
            <a:pPr algn="ctr"/>
            <a:r>
              <a:rPr lang="nl-NL" sz="4400" b="1"/>
              <a:t>ACTIVITEIT</a:t>
            </a:r>
            <a:r>
              <a:rPr sz="4400" b="1"/>
              <a:t> </a:t>
            </a:r>
            <a:r>
              <a:rPr lang="en-US" sz="4400" b="1"/>
              <a:t>5</a:t>
            </a:r>
            <a:br>
              <a:rPr lang="nl-NL"/>
            </a:br>
            <a:r>
              <a:rPr lang="nl-NL" sz="2000"/>
              <a:t>Leg uit wat je gaat doen en waarom</a:t>
            </a:r>
            <a:endParaRPr sz="2000"/>
          </a:p>
        </p:txBody>
      </p:sp>
      <p:graphicFrame>
        <p:nvGraphicFramePr>
          <p:cNvPr id="4" name="Tabel 3">
            <a:extLst>
              <a:ext uri="{FF2B5EF4-FFF2-40B4-BE49-F238E27FC236}">
                <a16:creationId xmlns:a16="http://schemas.microsoft.com/office/drawing/2014/main" id="{1CA316AF-ED25-1CA0-EC8F-F948F00ED630}"/>
              </a:ext>
            </a:extLst>
          </p:cNvPr>
          <p:cNvGraphicFramePr>
            <a:graphicFrameLocks noGrp="1"/>
          </p:cNvGraphicFramePr>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a:t>Hoe draagt deze activiteit bij aan het vergroten van de gelijkwaardigheid tussen mannen en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2486313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BEREIK VAN JOUW PROJECT</a:t>
            </a:r>
            <a:endParaRPr sz="4400" b="1" dirty="0"/>
          </a:p>
        </p:txBody>
      </p:sp>
      <p:graphicFrame>
        <p:nvGraphicFramePr>
          <p:cNvPr id="4" name="Tijdelijke aanduiding voor inhoud 4">
            <a:extLst>
              <a:ext uri="{FF2B5EF4-FFF2-40B4-BE49-F238E27FC236}">
                <a16:creationId xmlns:a16="http://schemas.microsoft.com/office/drawing/2014/main" id="{4918EEF2-72BF-E21D-73CD-DF765017C0EB}"/>
              </a:ext>
            </a:extLst>
          </p:cNvPr>
          <p:cNvGraphicFramePr>
            <a:graphicFrameLocks/>
          </p:cNvGraphicFramePr>
          <p:nvPr/>
        </p:nvGraphicFramePr>
        <p:xfrm>
          <a:off x="840153" y="1510974"/>
          <a:ext cx="10213314" cy="3634362"/>
        </p:xfrm>
        <a:graphic>
          <a:graphicData uri="http://schemas.openxmlformats.org/drawingml/2006/table">
            <a:tbl>
              <a:tblPr firstRow="1" bandRow="1">
                <a:tableStyleId>{5C22544A-7EE6-4342-B048-85BDC9FD1C3A}</a:tableStyleId>
              </a:tblPr>
              <a:tblGrid>
                <a:gridCol w="5106657">
                  <a:extLst>
                    <a:ext uri="{9D8B030D-6E8A-4147-A177-3AD203B41FA5}">
                      <a16:colId xmlns:a16="http://schemas.microsoft.com/office/drawing/2014/main" val="2002015198"/>
                    </a:ext>
                  </a:extLst>
                </a:gridCol>
                <a:gridCol w="5106657">
                  <a:extLst>
                    <a:ext uri="{9D8B030D-6E8A-4147-A177-3AD203B41FA5}">
                      <a16:colId xmlns:a16="http://schemas.microsoft.com/office/drawing/2014/main" val="2568163243"/>
                    </a:ext>
                  </a:extLst>
                </a:gridCol>
              </a:tblGrid>
              <a:tr h="454374">
                <a:tc>
                  <a:txBody>
                    <a:bodyPr/>
                    <a:lstStyle/>
                    <a:p>
                      <a:r>
                        <a:rPr lang="nl-NL"/>
                        <a:t>Bereik</a:t>
                      </a:r>
                      <a:endParaRPr lang="nl-NL" dirty="0"/>
                    </a:p>
                  </a:txBody>
                  <a:tcPr/>
                </a:tc>
                <a:tc>
                  <a:txBody>
                    <a:bodyPr/>
                    <a:lstStyle/>
                    <a:p>
                      <a:endParaRPr lang="nl-NL"/>
                    </a:p>
                  </a:txBody>
                  <a:tcPr/>
                </a:tc>
                <a:extLst>
                  <a:ext uri="{0D108BD9-81ED-4DB2-BD59-A6C34878D82A}">
                    <a16:rowId xmlns:a16="http://schemas.microsoft.com/office/drawing/2014/main" val="2040637313"/>
                  </a:ext>
                </a:extLst>
              </a:tr>
              <a:tr h="302280">
                <a:tc>
                  <a:txBody>
                    <a:bodyPr/>
                    <a:lstStyle/>
                    <a:p>
                      <a:pPr marL="0" marR="0" lvl="0" indent="0" algn="l" rtl="0" eaLnBrk="1" fontAlgn="auto" latinLnBrk="0" hangingPunct="1">
                        <a:lnSpc>
                          <a:spcPct val="100000"/>
                        </a:lnSpc>
                        <a:spcBef>
                          <a:spcPts val="0"/>
                        </a:spcBef>
                        <a:spcAft>
                          <a:spcPts val="0"/>
                        </a:spcAft>
                        <a:buClrTx/>
                        <a:buSzTx/>
                        <a:buFontTx/>
                        <a:buNone/>
                      </a:pPr>
                      <a:r>
                        <a:rPr lang="nl-NL"/>
                        <a:t>Aantal deelnemers activiteit 1 (minimaal 15):</a:t>
                      </a:r>
                    </a:p>
                  </a:txBody>
                  <a:tcPr/>
                </a:tc>
                <a:tc>
                  <a:txBody>
                    <a:bodyPr/>
                    <a:lstStyle/>
                    <a:p>
                      <a:endParaRPr lang="nl-NL" dirty="0"/>
                    </a:p>
                  </a:txBody>
                  <a:tcPr/>
                </a:tc>
                <a:extLst>
                  <a:ext uri="{0D108BD9-81ED-4DB2-BD59-A6C34878D82A}">
                    <a16:rowId xmlns:a16="http://schemas.microsoft.com/office/drawing/2014/main" val="789923454"/>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2 (minimaal 15):</a:t>
                      </a:r>
                      <a:endParaRPr lang="en-US"/>
                    </a:p>
                  </a:txBody>
                  <a:tcPr/>
                </a:tc>
                <a:tc>
                  <a:txBody>
                    <a:bodyPr/>
                    <a:lstStyle/>
                    <a:p>
                      <a:pPr lvl="0">
                        <a:buNone/>
                      </a:pPr>
                      <a:endParaRPr lang="nl-NL" dirty="0"/>
                    </a:p>
                  </a:txBody>
                  <a:tcPr/>
                </a:tc>
                <a:extLst>
                  <a:ext uri="{0D108BD9-81ED-4DB2-BD59-A6C34878D82A}">
                    <a16:rowId xmlns:a16="http://schemas.microsoft.com/office/drawing/2014/main" val="1606998392"/>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3 (minimaal 15):</a:t>
                      </a:r>
                      <a:endParaRPr lang="en-US"/>
                    </a:p>
                  </a:txBody>
                  <a:tcPr/>
                </a:tc>
                <a:tc>
                  <a:txBody>
                    <a:bodyPr/>
                    <a:lstStyle/>
                    <a:p>
                      <a:pPr lvl="0">
                        <a:buNone/>
                      </a:pPr>
                      <a:endParaRPr lang="nl-NL" dirty="0"/>
                    </a:p>
                  </a:txBody>
                  <a:tcPr/>
                </a:tc>
                <a:extLst>
                  <a:ext uri="{0D108BD9-81ED-4DB2-BD59-A6C34878D82A}">
                    <a16:rowId xmlns:a16="http://schemas.microsoft.com/office/drawing/2014/main" val="458219575"/>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4 (minimaal 15):</a:t>
                      </a:r>
                      <a:endParaRPr lang="en-US"/>
                    </a:p>
                  </a:txBody>
                  <a:tcPr/>
                </a:tc>
                <a:tc>
                  <a:txBody>
                    <a:bodyPr/>
                    <a:lstStyle/>
                    <a:p>
                      <a:pPr lvl="0">
                        <a:buNone/>
                      </a:pPr>
                      <a:endParaRPr lang="nl-NL" dirty="0"/>
                    </a:p>
                  </a:txBody>
                  <a:tcPr/>
                </a:tc>
                <a:extLst>
                  <a:ext uri="{0D108BD9-81ED-4DB2-BD59-A6C34878D82A}">
                    <a16:rowId xmlns:a16="http://schemas.microsoft.com/office/drawing/2014/main" val="2977789056"/>
                  </a:ext>
                </a:extLst>
              </a:tr>
              <a:tr h="320735">
                <a:tc>
                  <a:txBody>
                    <a:bodyPr/>
                    <a:lstStyle/>
                    <a:p>
                      <a:pPr marL="0" lvl="0" indent="0" algn="l">
                        <a:lnSpc>
                          <a:spcPct val="100000"/>
                        </a:lnSpc>
                        <a:spcBef>
                          <a:spcPts val="0"/>
                        </a:spcBef>
                        <a:spcAft>
                          <a:spcPts val="0"/>
                        </a:spcAft>
                        <a:buNone/>
                      </a:pPr>
                      <a:r>
                        <a:rPr lang="nl-NL" sz="1400" b="0" i="0" u="none" strike="noStrike" noProof="0">
                          <a:solidFill>
                            <a:srgbClr val="000000"/>
                          </a:solidFill>
                          <a:latin typeface="Calibri"/>
                          <a:ea typeface="Calibri"/>
                          <a:cs typeface="Calibri"/>
                        </a:rPr>
                        <a:t>Aantal deelnemers activiteit 5 (minimaal 15):</a:t>
                      </a:r>
                      <a:endParaRPr lang="en-US"/>
                    </a:p>
                  </a:txBody>
                  <a:tcPr/>
                </a:tc>
                <a:tc>
                  <a:txBody>
                    <a:bodyPr/>
                    <a:lstStyle/>
                    <a:p>
                      <a:pPr lvl="0">
                        <a:buNone/>
                      </a:pPr>
                      <a:endParaRPr lang="nl-NL" dirty="0"/>
                    </a:p>
                  </a:txBody>
                  <a:tcPr/>
                </a:tc>
                <a:extLst>
                  <a:ext uri="{0D108BD9-81ED-4DB2-BD59-A6C34878D82A}">
                    <a16:rowId xmlns:a16="http://schemas.microsoft.com/office/drawing/2014/main" val="1833560089"/>
                  </a:ext>
                </a:extLst>
              </a:tr>
              <a:tr h="3118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Vaste of wisselende groepen?</a:t>
                      </a:r>
                    </a:p>
                  </a:txBody>
                  <a:tcPr/>
                </a:tc>
                <a:tc>
                  <a:txBody>
                    <a:bodyPr/>
                    <a:lstStyle/>
                    <a:p>
                      <a:endParaRPr lang="nl-NL"/>
                    </a:p>
                  </a:txBody>
                  <a:tcPr/>
                </a:tc>
                <a:extLst>
                  <a:ext uri="{0D108BD9-81ED-4DB2-BD59-A6C34878D82A}">
                    <a16:rowId xmlns:a16="http://schemas.microsoft.com/office/drawing/2014/main" val="2633897643"/>
                  </a:ext>
                </a:extLst>
              </a:tr>
              <a:tr h="3118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dirty="0"/>
                        <a:t>Totaal aantal unieke deelnemers</a:t>
                      </a:r>
                    </a:p>
                  </a:txBody>
                  <a:tcPr/>
                </a:tc>
                <a:tc>
                  <a:txBody>
                    <a:bodyPr/>
                    <a:lstStyle/>
                    <a:p>
                      <a:endParaRPr lang="nl-NL" dirty="0"/>
                    </a:p>
                  </a:txBody>
                  <a:tcPr/>
                </a:tc>
                <a:extLst>
                  <a:ext uri="{0D108BD9-81ED-4DB2-BD59-A6C34878D82A}">
                    <a16:rowId xmlns:a16="http://schemas.microsoft.com/office/drawing/2014/main" val="2943482323"/>
                  </a:ext>
                </a:extLst>
              </a:tr>
              <a:tr h="971116">
                <a:tc>
                  <a:txBody>
                    <a:bodyPr/>
                    <a:lstStyle/>
                    <a:p>
                      <a:pPr marL="0" lvl="0" indent="0" algn="l">
                        <a:lnSpc>
                          <a:spcPct val="100000"/>
                        </a:lnSpc>
                        <a:spcBef>
                          <a:spcPts val="0"/>
                        </a:spcBef>
                        <a:spcAft>
                          <a:spcPts val="0"/>
                        </a:spcAft>
                        <a:buNone/>
                      </a:pPr>
                      <a:r>
                        <a:rPr lang="nl-NL" dirty="0"/>
                        <a:t>Je moet per bijeenkomst minimaal 15 deelnemers bereiken. In de praktijk zien we vaak dat er toch minder mensen op komen dagen. Welke maatregelen neem je om ervoor te zorgen dat er minimaal 15 </a:t>
                      </a:r>
                      <a:r>
                        <a:rPr lang="nl-NL"/>
                        <a:t>deelnemers per sessie aanwezig zijn?</a:t>
                      </a:r>
                      <a:endParaRPr lang="nl-NL" dirty="0"/>
                    </a:p>
                  </a:txBody>
                  <a:tcPr/>
                </a:tc>
                <a:tc>
                  <a:txBody>
                    <a:bodyPr/>
                    <a:lstStyle/>
                    <a:p>
                      <a:pPr lvl="0">
                        <a:buNone/>
                      </a:pPr>
                      <a:endParaRPr lang="nl-NL" dirty="0"/>
                    </a:p>
                  </a:txBody>
                  <a:tcPr/>
                </a:tc>
                <a:extLst>
                  <a:ext uri="{0D108BD9-81ED-4DB2-BD59-A6C34878D82A}">
                    <a16:rowId xmlns:a16="http://schemas.microsoft.com/office/drawing/2014/main" val="3482625139"/>
                  </a:ext>
                </a:extLst>
              </a:tr>
            </a:tbl>
          </a:graphicData>
        </a:graphic>
      </p:graphicFrame>
    </p:spTree>
    <p:extLst>
      <p:ext uri="{BB962C8B-B14F-4D97-AF65-F5344CB8AC3E}">
        <p14:creationId xmlns:p14="http://schemas.microsoft.com/office/powerpoint/2010/main" val="3054921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66E2-2945-E97D-138F-AACC02A40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2E1EA-722F-8046-82DF-809F0B68FCF4}"/>
              </a:ext>
            </a:extLst>
          </p:cNvPr>
          <p:cNvSpPr>
            <a:spLocks noGrp="1"/>
          </p:cNvSpPr>
          <p:nvPr>
            <p:ph type="title"/>
          </p:nvPr>
        </p:nvSpPr>
        <p:spPr/>
        <p:txBody>
          <a:bodyPr>
            <a:normAutofit/>
          </a:bodyPr>
          <a:lstStyle/>
          <a:p>
            <a:pPr algn="ctr"/>
            <a:r>
              <a:rPr lang="nl-NL" sz="4400" b="1"/>
              <a:t>NAZORG</a:t>
            </a:r>
            <a:endParaRPr lang="en-US"/>
          </a:p>
        </p:txBody>
      </p:sp>
      <p:graphicFrame>
        <p:nvGraphicFramePr>
          <p:cNvPr id="7" name="Tabel 3">
            <a:extLst>
              <a:ext uri="{FF2B5EF4-FFF2-40B4-BE49-F238E27FC236}">
                <a16:creationId xmlns:a16="http://schemas.microsoft.com/office/drawing/2014/main" id="{8AF1FA0D-7B25-449F-5CD9-7E287FB03957}"/>
              </a:ext>
            </a:extLst>
          </p:cNvPr>
          <p:cNvGraphicFramePr>
            <a:graphicFrameLocks noGrp="1"/>
          </p:cNvGraphicFramePr>
          <p:nvPr>
            <p:extLst>
              <p:ext uri="{D42A27DB-BD31-4B8C-83A1-F6EECF244321}">
                <p14:modId xmlns:p14="http://schemas.microsoft.com/office/powerpoint/2010/main" val="4011710806"/>
              </p:ext>
            </p:extLst>
          </p:nvPr>
        </p:nvGraphicFramePr>
        <p:xfrm>
          <a:off x="997240" y="1546225"/>
          <a:ext cx="10202132" cy="4453722"/>
        </p:xfrm>
        <a:graphic>
          <a:graphicData uri="http://schemas.openxmlformats.org/drawingml/2006/table">
            <a:tbl>
              <a:tblPr firstRow="1" bandRow="1">
                <a:tableStyleId>{5C22544A-7EE6-4342-B048-85BDC9FD1C3A}</a:tableStyleId>
              </a:tblPr>
              <a:tblGrid>
                <a:gridCol w="10202132">
                  <a:extLst>
                    <a:ext uri="{9D8B030D-6E8A-4147-A177-3AD203B41FA5}">
                      <a16:colId xmlns:a16="http://schemas.microsoft.com/office/drawing/2014/main" val="3325664145"/>
                    </a:ext>
                  </a:extLst>
                </a:gridCol>
              </a:tblGrid>
              <a:tr h="668058">
                <a:tc>
                  <a:txBody>
                    <a:bodyPr/>
                    <a:lstStyle/>
                    <a:p>
                      <a:pPr lvl="0" algn="l">
                        <a:lnSpc>
                          <a:spcPct val="100000"/>
                        </a:lnSpc>
                        <a:spcBef>
                          <a:spcPts val="0"/>
                        </a:spcBef>
                        <a:spcAft>
                          <a:spcPts val="0"/>
                        </a:spcAft>
                        <a:buNone/>
                      </a:pPr>
                      <a:r>
                        <a:rPr lang="nl-NL" sz="1350" b="1" i="0" u="none" strike="noStrike" noProof="0">
                          <a:solidFill>
                            <a:schemeClr val="bg1"/>
                          </a:solidFill>
                          <a:latin typeface="Calibri"/>
                          <a:ea typeface="Calibri"/>
                          <a:cs typeface="Calibri"/>
                        </a:rPr>
                        <a:t>Het thema van het project kan veel losmaken bij de deelnemers. Daarom wil het SPE weten: wat voor nazorg of doorverwijzingsmogelijkheden bieden jullie na afloop van het project of na activiteiten? En waarom?</a:t>
                      </a:r>
                    </a:p>
                  </a:txBody>
                  <a:tcPr/>
                </a:tc>
                <a:extLst>
                  <a:ext uri="{0D108BD9-81ED-4DB2-BD59-A6C34878D82A}">
                    <a16:rowId xmlns:a16="http://schemas.microsoft.com/office/drawing/2014/main" val="4096185222"/>
                  </a:ext>
                </a:extLst>
              </a:tr>
              <a:tr h="3785664">
                <a:tc>
                  <a:txBody>
                    <a:bodyPr/>
                    <a:lstStyle/>
                    <a:p>
                      <a:endParaRPr lang="nl-NL"/>
                    </a:p>
                  </a:txBody>
                  <a:tcPr/>
                </a:tc>
                <a:extLst>
                  <a:ext uri="{0D108BD9-81ED-4DB2-BD59-A6C34878D82A}">
                    <a16:rowId xmlns:a16="http://schemas.microsoft.com/office/drawing/2014/main" val="1852370018"/>
                  </a:ext>
                </a:extLst>
              </a:tr>
            </a:tbl>
          </a:graphicData>
        </a:graphic>
      </p:graphicFrame>
    </p:spTree>
    <p:extLst>
      <p:ext uri="{BB962C8B-B14F-4D97-AF65-F5344CB8AC3E}">
        <p14:creationId xmlns:p14="http://schemas.microsoft.com/office/powerpoint/2010/main" val="463676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itel 1"/>
          <p:cNvSpPr>
            <a:spLocks noGrp="1"/>
          </p:cNvSpPr>
          <p:nvPr>
            <p:ph type="title"/>
          </p:nvPr>
        </p:nvSpPr>
        <p:spPr/>
        <p:txBody>
          <a:bodyPr/>
          <a:lstStyle/>
          <a:p>
            <a:pPr algn="ctr" eaLnBrk="1" hangingPunct="1"/>
            <a:r>
              <a:rPr lang="en-US" altLang="en-US" sz="4400" b="1"/>
              <a:t>BEGROTING</a:t>
            </a:r>
          </a:p>
        </p:txBody>
      </p:sp>
      <p:graphicFrame>
        <p:nvGraphicFramePr>
          <p:cNvPr id="7" name="Tijdelijke aanduiding voor inhoud 6"/>
          <p:cNvGraphicFramePr>
            <a:graphicFrameLocks noGrp="1"/>
          </p:cNvGraphicFramePr>
          <p:nvPr>
            <p:ph idx="1"/>
          </p:nvPr>
        </p:nvGraphicFramePr>
        <p:xfrm>
          <a:off x="1088578" y="1377168"/>
          <a:ext cx="10022254" cy="4066287"/>
        </p:xfrm>
        <a:graphic>
          <a:graphicData uri="http://schemas.openxmlformats.org/drawingml/2006/table">
            <a:tbl>
              <a:tblPr firstRow="1" bandRow="1">
                <a:tableStyleId>{5C22544A-7EE6-4342-B048-85BDC9FD1C3A}</a:tableStyleId>
              </a:tblPr>
              <a:tblGrid>
                <a:gridCol w="3389531">
                  <a:extLst>
                    <a:ext uri="{9D8B030D-6E8A-4147-A177-3AD203B41FA5}">
                      <a16:colId xmlns:a16="http://schemas.microsoft.com/office/drawing/2014/main" val="2305643695"/>
                    </a:ext>
                  </a:extLst>
                </a:gridCol>
                <a:gridCol w="2206953">
                  <a:extLst>
                    <a:ext uri="{9D8B030D-6E8A-4147-A177-3AD203B41FA5}">
                      <a16:colId xmlns:a16="http://schemas.microsoft.com/office/drawing/2014/main" val="1240263591"/>
                    </a:ext>
                  </a:extLst>
                </a:gridCol>
                <a:gridCol w="4425770">
                  <a:extLst>
                    <a:ext uri="{9D8B030D-6E8A-4147-A177-3AD203B41FA5}">
                      <a16:colId xmlns:a16="http://schemas.microsoft.com/office/drawing/2014/main" val="4228950754"/>
                    </a:ext>
                  </a:extLst>
                </a:gridCol>
              </a:tblGrid>
              <a:tr h="339583">
                <a:tc>
                  <a:txBody>
                    <a:bodyPr/>
                    <a:lstStyle/>
                    <a:p>
                      <a:r>
                        <a:rPr lang="en-US" sz="1200"/>
                        <a:t>POST</a:t>
                      </a:r>
                    </a:p>
                  </a:txBody>
                  <a:tcPr marT="45711" marB="45711"/>
                </a:tc>
                <a:tc>
                  <a:txBody>
                    <a:bodyPr/>
                    <a:lstStyle/>
                    <a:p>
                      <a:r>
                        <a:rPr lang="en-US" sz="1200"/>
                        <a:t>BEDRAG</a:t>
                      </a:r>
                    </a:p>
                  </a:txBody>
                  <a:tcPr marT="45711" marB="45711"/>
                </a:tc>
                <a:tc>
                  <a:txBody>
                    <a:bodyPr/>
                    <a:lstStyle/>
                    <a:p>
                      <a:r>
                        <a:rPr lang="en-US" sz="1200"/>
                        <a:t>TOELICHTING</a:t>
                      </a:r>
                    </a:p>
                  </a:txBody>
                  <a:tcPr marT="45711" marB="45711"/>
                </a:tc>
                <a:extLst>
                  <a:ext uri="{0D108BD9-81ED-4DB2-BD59-A6C34878D82A}">
                    <a16:rowId xmlns:a16="http://schemas.microsoft.com/office/drawing/2014/main" val="1702978394"/>
                  </a:ext>
                </a:extLst>
              </a:tr>
              <a:tr h="505020">
                <a:tc>
                  <a:txBody>
                    <a:bodyPr/>
                    <a:lstStyle/>
                    <a:p>
                      <a:r>
                        <a:rPr lang="en-US" sz="1200"/>
                        <a:t>LOCATIEKOSTEN </a:t>
                      </a:r>
                      <a:r>
                        <a:rPr lang="en-US" sz="1200" i="1"/>
                        <a:t>(</a:t>
                      </a:r>
                      <a:r>
                        <a:rPr lang="en-US" sz="1200" i="1" err="1"/>
                        <a:t>maximaal</a:t>
                      </a:r>
                      <a:r>
                        <a:rPr lang="en-US" sz="1200" i="1"/>
                        <a:t> 25% van de </a:t>
                      </a:r>
                      <a:r>
                        <a:rPr lang="en-US" sz="1200" i="1" err="1"/>
                        <a:t>begroting</a:t>
                      </a:r>
                      <a:r>
                        <a:rPr lang="en-US" sz="1200" i="1"/>
                        <a:t>)</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984381350"/>
                  </a:ext>
                </a:extLst>
              </a:tr>
              <a:tr h="339583">
                <a:tc>
                  <a:txBody>
                    <a:bodyPr/>
                    <a:lstStyle/>
                    <a:p>
                      <a:pPr marL="0" marR="0" lvl="0" indent="0" algn="l" rtl="0" eaLnBrk="1" fontAlgn="auto" latinLnBrk="0" hangingPunct="1">
                        <a:lnSpc>
                          <a:spcPct val="100000"/>
                        </a:lnSpc>
                        <a:spcBef>
                          <a:spcPts val="0"/>
                        </a:spcBef>
                        <a:spcAft>
                          <a:spcPts val="0"/>
                        </a:spcAft>
                        <a:buClrTx/>
                        <a:buSzTx/>
                        <a:buFontTx/>
                        <a:buNone/>
                      </a:pPr>
                      <a:r>
                        <a:rPr lang="en-US" sz="1200"/>
                        <a:t>BUREAUKOSTEN </a:t>
                      </a:r>
                      <a:r>
                        <a:rPr lang="en-US" sz="1200" i="1"/>
                        <a:t>(</a:t>
                      </a:r>
                      <a:r>
                        <a:rPr lang="en-US" sz="1200" i="1" err="1"/>
                        <a:t>maximaal</a:t>
                      </a:r>
                      <a:r>
                        <a:rPr lang="en-US" sz="1200" i="1"/>
                        <a:t> </a:t>
                      </a:r>
                      <a:r>
                        <a:rPr lang="nl-NL" sz="1200" i="1"/>
                        <a:t>€</a:t>
                      </a:r>
                      <a:r>
                        <a:rPr lang="en-US" sz="1200" i="1"/>
                        <a:t>300) </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2010220858"/>
                  </a:ext>
                </a:extLst>
              </a:tr>
              <a:tr h="339583">
                <a:tc>
                  <a:txBody>
                    <a:bodyPr/>
                    <a:lstStyle/>
                    <a:p>
                      <a:r>
                        <a:rPr lang="en-US" sz="1200"/>
                        <a:t>INHUUR PROFESSIONALS</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26368415"/>
                  </a:ext>
                </a:extLst>
              </a:tr>
              <a:tr h="505020">
                <a:tc>
                  <a:txBody>
                    <a:bodyPr/>
                    <a:lstStyle/>
                    <a:p>
                      <a:r>
                        <a:rPr lang="en-US" sz="1200"/>
                        <a:t>VRIJWILLIGERSVERGOEDING </a:t>
                      </a:r>
                      <a:r>
                        <a:rPr lang="en-US" sz="1200" i="1"/>
                        <a:t>(</a:t>
                      </a:r>
                      <a:r>
                        <a:rPr lang="en-US" sz="1200" i="1" err="1"/>
                        <a:t>maximaal</a:t>
                      </a:r>
                      <a:r>
                        <a:rPr lang="en-US" sz="1200" i="1"/>
                        <a:t> </a:t>
                      </a:r>
                      <a:r>
                        <a:rPr lang="nl-NL" sz="1200" i="1"/>
                        <a:t>€</a:t>
                      </a:r>
                      <a:r>
                        <a:rPr lang="en-US" sz="1200" i="1"/>
                        <a:t>220 per </a:t>
                      </a:r>
                      <a:r>
                        <a:rPr lang="en-US" sz="1200" i="1" err="1"/>
                        <a:t>maand</a:t>
                      </a:r>
                      <a:r>
                        <a:rPr lang="en-US" sz="1200" i="1"/>
                        <a:t> </a:t>
                      </a:r>
                      <a:r>
                        <a:rPr lang="en-US" sz="1200" i="1" err="1"/>
                        <a:t>en</a:t>
                      </a:r>
                      <a:r>
                        <a:rPr lang="en-US" sz="1200" i="1"/>
                        <a:t> </a:t>
                      </a:r>
                      <a:r>
                        <a:rPr lang="nl-NL" sz="1200" i="1"/>
                        <a:t>€</a:t>
                      </a:r>
                      <a:r>
                        <a:rPr lang="en-US" sz="1200" i="1"/>
                        <a:t>2200 per </a:t>
                      </a:r>
                      <a:r>
                        <a:rPr lang="en-US" sz="1200" i="1" err="1"/>
                        <a:t>jaar</a:t>
                      </a:r>
                      <a:r>
                        <a:rPr lang="en-US" sz="1200" i="1"/>
                        <a:t> per </a:t>
                      </a:r>
                      <a:r>
                        <a:rPr lang="en-US" sz="1200" i="1" err="1"/>
                        <a:t>vrijwilliger</a:t>
                      </a:r>
                      <a:r>
                        <a:rPr lang="en-US" sz="1200" i="1"/>
                        <a:t>) </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3626506210"/>
                  </a:ext>
                </a:extLst>
              </a:tr>
              <a:tr h="339583">
                <a:tc>
                  <a:txBody>
                    <a:bodyPr/>
                    <a:lstStyle/>
                    <a:p>
                      <a:r>
                        <a:rPr lang="en-US" sz="1200"/>
                        <a:t>CATERING </a:t>
                      </a:r>
                      <a:r>
                        <a:rPr lang="en-US" sz="1200" i="1"/>
                        <a:t>(</a:t>
                      </a:r>
                      <a:r>
                        <a:rPr lang="en-US" sz="1200" i="1" err="1"/>
                        <a:t>maximaal</a:t>
                      </a:r>
                      <a:r>
                        <a:rPr lang="en-US" sz="1200" i="1"/>
                        <a:t> </a:t>
                      </a:r>
                      <a:r>
                        <a:rPr lang="nl-NL" sz="1200" i="1"/>
                        <a:t>€</a:t>
                      </a:r>
                      <a:r>
                        <a:rPr lang="en-US" sz="1200" i="1"/>
                        <a:t>150 per </a:t>
                      </a:r>
                      <a:r>
                        <a:rPr lang="en-US" sz="1200" i="1" err="1"/>
                        <a:t>bijeenkomst</a:t>
                      </a:r>
                      <a:r>
                        <a:rPr lang="en-US" sz="1200" i="1"/>
                        <a:t>)</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1491307633"/>
                  </a:ext>
                </a:extLst>
              </a:tr>
              <a:tr h="339583">
                <a:tc>
                  <a:txBody>
                    <a:bodyPr/>
                    <a:lstStyle/>
                    <a:p>
                      <a:r>
                        <a:rPr lang="en-US" sz="1200"/>
                        <a:t>PUBLICATIEKOSTEN </a:t>
                      </a:r>
                      <a:r>
                        <a:rPr lang="en-US" sz="1200" i="1"/>
                        <a:t>(</a:t>
                      </a:r>
                      <a:r>
                        <a:rPr lang="en-US" sz="1200" i="1" err="1"/>
                        <a:t>maximaal</a:t>
                      </a:r>
                      <a:r>
                        <a:rPr lang="en-US" sz="1200" i="1"/>
                        <a:t> </a:t>
                      </a:r>
                      <a:r>
                        <a:rPr lang="nl-NL" sz="1200" i="1"/>
                        <a:t>€</a:t>
                      </a:r>
                      <a:r>
                        <a:rPr lang="en-US" sz="1200" i="1"/>
                        <a:t>100) </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953094817"/>
                  </a:ext>
                </a:extLst>
              </a:tr>
              <a:tr h="339583">
                <a:tc>
                  <a:txBody>
                    <a:bodyPr/>
                    <a:lstStyle/>
                    <a:p>
                      <a:r>
                        <a:rPr lang="en-US" sz="1200"/>
                        <a:t>MATERIAALKOSTEN</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2418789490"/>
                  </a:ext>
                </a:extLst>
              </a:tr>
              <a:tr h="339583">
                <a:tc>
                  <a:txBody>
                    <a:bodyPr/>
                    <a:lstStyle/>
                    <a:p>
                      <a:r>
                        <a:rPr lang="en-US" sz="1200"/>
                        <a:t>REISKOSTEN </a:t>
                      </a:r>
                      <a:r>
                        <a:rPr lang="en-US" sz="1200" i="1"/>
                        <a:t>(</a:t>
                      </a:r>
                      <a:r>
                        <a:rPr lang="en-US" sz="1200" i="1" err="1"/>
                        <a:t>indien</a:t>
                      </a:r>
                      <a:r>
                        <a:rPr lang="en-US" sz="1200" i="1"/>
                        <a:t> </a:t>
                      </a:r>
                      <a:r>
                        <a:rPr lang="en-US" sz="1200" i="1" err="1"/>
                        <a:t>nodig</a:t>
                      </a:r>
                      <a:r>
                        <a:rPr lang="en-US" sz="1200" i="1"/>
                        <a:t>, </a:t>
                      </a:r>
                      <a:r>
                        <a:rPr lang="en-US" sz="1200" i="1" err="1"/>
                        <a:t>maximaal</a:t>
                      </a:r>
                      <a:r>
                        <a:rPr lang="en-US" sz="1200" i="1"/>
                        <a:t> </a:t>
                      </a:r>
                      <a:r>
                        <a:rPr lang="nl-NL" sz="1200" i="1"/>
                        <a:t>€</a:t>
                      </a:r>
                      <a:r>
                        <a:rPr lang="en-US" sz="1200" i="1"/>
                        <a:t>150) </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794065598"/>
                  </a:ext>
                </a:extLst>
              </a:tr>
              <a:tr h="339583">
                <a:tc>
                  <a:txBody>
                    <a:bodyPr/>
                    <a:lstStyle/>
                    <a:p>
                      <a:r>
                        <a:rPr lang="en-US" sz="1200"/>
                        <a:t>OVERIGE KOSTEN</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1114023807"/>
                  </a:ext>
                </a:extLst>
              </a:tr>
              <a:tr h="339583">
                <a:tc>
                  <a:txBody>
                    <a:bodyPr/>
                    <a:lstStyle/>
                    <a:p>
                      <a:r>
                        <a:rPr lang="en-US" sz="1200" b="1"/>
                        <a:t>TOTAAL BEDRAG </a:t>
                      </a:r>
                      <a:r>
                        <a:rPr lang="en-US" sz="1200" b="0" i="1"/>
                        <a:t>(</a:t>
                      </a:r>
                      <a:r>
                        <a:rPr lang="en-US" sz="1200" b="0" i="1" err="1"/>
                        <a:t>maximaal</a:t>
                      </a:r>
                      <a:r>
                        <a:rPr lang="en-US" sz="1200" b="0" i="1"/>
                        <a:t> </a:t>
                      </a:r>
                      <a:r>
                        <a:rPr lang="nl-NL" sz="1200" b="0" i="1"/>
                        <a:t>€</a:t>
                      </a:r>
                      <a:r>
                        <a:rPr lang="en-US" sz="1200" b="0" i="1"/>
                        <a:t>5200) </a:t>
                      </a:r>
                    </a:p>
                  </a:txBody>
                  <a:tcPr marT="45711" marB="45711"/>
                </a:tc>
                <a:tc>
                  <a:txBody>
                    <a:bodyPr/>
                    <a:lstStyle/>
                    <a:p>
                      <a:endParaRPr lang="en-US" sz="1200"/>
                    </a:p>
                  </a:txBody>
                  <a:tcPr marT="45711" marB="45711"/>
                </a:tc>
                <a:tc>
                  <a:txBody>
                    <a:bodyPr/>
                    <a:lstStyle/>
                    <a:p>
                      <a:endParaRPr lang="en-US" sz="1200"/>
                    </a:p>
                  </a:txBody>
                  <a:tcPr marT="45711" marB="45711"/>
                </a:tc>
                <a:extLst>
                  <a:ext uri="{0D108BD9-81ED-4DB2-BD59-A6C34878D82A}">
                    <a16:rowId xmlns:a16="http://schemas.microsoft.com/office/drawing/2014/main" val="370642223"/>
                  </a:ext>
                </a:extLst>
              </a:tr>
            </a:tbl>
          </a:graphicData>
        </a:graphic>
      </p:graphicFrame>
      <p:sp>
        <p:nvSpPr>
          <p:cNvPr id="2" name="TextBox 1">
            <a:extLst>
              <a:ext uri="{FF2B5EF4-FFF2-40B4-BE49-F238E27FC236}">
                <a16:creationId xmlns:a16="http://schemas.microsoft.com/office/drawing/2014/main" id="{41221EA1-138C-4E77-AD53-86BC0865508A}"/>
              </a:ext>
            </a:extLst>
          </p:cNvPr>
          <p:cNvSpPr txBox="1"/>
          <p:nvPr/>
        </p:nvSpPr>
        <p:spPr>
          <a:xfrm>
            <a:off x="1086123" y="5532166"/>
            <a:ext cx="95182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90000"/>
              </a:lnSpc>
              <a:spcBef>
                <a:spcPts val="0"/>
              </a:spcBef>
              <a:spcAft>
                <a:spcPts val="0"/>
              </a:spcAft>
              <a:buFont typeface="Arial" panose="020B0604020202020204" pitchFamily="34" charset="0"/>
              <a:buChar char="•"/>
            </a:pPr>
            <a:r>
              <a:rPr lang="en-US" sz="1200" b="1" i="1">
                <a:solidFill>
                  <a:srgbClr val="FF0000"/>
                </a:solidFill>
                <a:latin typeface="Calibri"/>
                <a:ea typeface="Calibri"/>
                <a:cs typeface="Calibri"/>
              </a:rPr>
              <a:t>Er </a:t>
            </a:r>
            <a:r>
              <a:rPr lang="en-US" sz="1200" b="1" i="1" err="1">
                <a:solidFill>
                  <a:srgbClr val="FF0000"/>
                </a:solidFill>
                <a:latin typeface="Calibri"/>
                <a:ea typeface="Calibri"/>
                <a:cs typeface="Calibri"/>
              </a:rPr>
              <a:t>kan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niet</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meer</a:t>
            </a:r>
            <a:r>
              <a:rPr lang="en-US" sz="1200" b="1" i="1">
                <a:solidFill>
                  <a:srgbClr val="FF0000"/>
                </a:solidFill>
                <a:latin typeface="Calibri"/>
                <a:ea typeface="Calibri"/>
                <a:cs typeface="Calibri"/>
              </a:rPr>
              <a:t> dan 5200 euro </a:t>
            </a:r>
            <a:r>
              <a:rPr lang="en-US" sz="1200" b="1" i="1" err="1">
                <a:solidFill>
                  <a:srgbClr val="FF0000"/>
                </a:solidFill>
                <a:latin typeface="Calibri"/>
                <a:ea typeface="Calibri"/>
                <a:cs typeface="Calibri"/>
              </a:rPr>
              <a:t>aangevraagd</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worden</a:t>
            </a:r>
            <a:r>
              <a:rPr lang="en-US" sz="1200" b="1" i="1">
                <a:solidFill>
                  <a:srgbClr val="FF0000"/>
                </a:solidFill>
                <a:latin typeface="Calibri"/>
                <a:ea typeface="Calibri"/>
                <a:cs typeface="Calibri"/>
              </a:rPr>
              <a:t>.</a:t>
            </a:r>
            <a:endParaRPr lang="en-US" b="1" i="1">
              <a:solidFill>
                <a:srgbClr val="FF0000"/>
              </a:solidFill>
              <a:ea typeface="Calibri"/>
              <a:cs typeface="Calibri"/>
            </a:endParaRPr>
          </a:p>
          <a:p>
            <a:pPr marL="171450" indent="-171450">
              <a:lnSpc>
                <a:spcPct val="90000"/>
              </a:lnSpc>
              <a:spcBef>
                <a:spcPts val="0"/>
              </a:spcBef>
              <a:spcAft>
                <a:spcPts val="0"/>
              </a:spcAft>
              <a:buFont typeface="Arial" panose="020B0604020202020204" pitchFamily="34" charset="0"/>
              <a:buChar char="•"/>
            </a:pPr>
            <a:r>
              <a:rPr lang="en-US" sz="1200" b="1" i="1">
                <a:solidFill>
                  <a:srgbClr val="FF0000"/>
                </a:solidFill>
                <a:latin typeface="Calibri"/>
                <a:ea typeface="Calibri"/>
                <a:cs typeface="Calibri"/>
              </a:rPr>
              <a:t>Let op </a:t>
            </a:r>
            <a:r>
              <a:rPr lang="en-US" sz="1200" b="1" i="1" err="1">
                <a:solidFill>
                  <a:srgbClr val="FF0000"/>
                </a:solidFill>
                <a:latin typeface="Calibri"/>
                <a:ea typeface="Calibri"/>
                <a:cs typeface="Calibri"/>
              </a:rPr>
              <a:t>dat</a:t>
            </a:r>
            <a:r>
              <a:rPr lang="en-US" sz="1200" b="1" i="1">
                <a:solidFill>
                  <a:srgbClr val="FF0000"/>
                </a:solidFill>
                <a:latin typeface="Calibri"/>
                <a:ea typeface="Calibri"/>
                <a:cs typeface="Calibri"/>
              </a:rPr>
              <a:t> er </a:t>
            </a:r>
            <a:r>
              <a:rPr lang="en-US" sz="1200" b="1" i="1" err="1">
                <a:solidFill>
                  <a:srgbClr val="FF0000"/>
                </a:solidFill>
                <a:latin typeface="Calibri"/>
                <a:ea typeface="Calibri"/>
                <a:cs typeface="Calibri"/>
              </a:rPr>
              <a:t>een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aantal</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posten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zijn</a:t>
            </a:r>
            <a:r>
              <a:rPr lang="en-US" sz="1200" b="1" i="1">
                <a:solidFill>
                  <a:srgbClr val="FF0000"/>
                </a:solidFill>
                <a:latin typeface="Calibri"/>
                <a:ea typeface="Calibri"/>
                <a:cs typeface="Calibri"/>
              </a:rPr>
              <a:t> die </a:t>
            </a:r>
            <a:r>
              <a:rPr lang="en-US" sz="1200" b="1" i="1" err="1">
                <a:solidFill>
                  <a:srgbClr val="FF0000"/>
                </a:solidFill>
                <a:latin typeface="Calibri"/>
                <a:ea typeface="Calibri"/>
                <a:cs typeface="Calibri"/>
              </a:rPr>
              <a:t>maximaal</a:t>
            </a:r>
            <a:r>
              <a:rPr lang="en-US" sz="1200" b="1" i="1">
                <a:solidFill>
                  <a:srgbClr val="FF0000"/>
                </a:solidFill>
                <a:latin typeface="Calibri"/>
                <a:ea typeface="Calibri"/>
                <a:cs typeface="Calibri"/>
              </a:rPr>
              <a:t> 25% van de </a:t>
            </a:r>
            <a:r>
              <a:rPr lang="en-US" sz="1200" b="1" i="1" err="1">
                <a:solidFill>
                  <a:srgbClr val="FF0000"/>
                </a:solidFill>
                <a:latin typeface="Calibri"/>
                <a:ea typeface="Calibri"/>
                <a:cs typeface="Calibri"/>
              </a:rPr>
              <a:t>begroting</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mogen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zijn</a:t>
            </a:r>
            <a:r>
              <a:rPr lang="en-US" sz="1200" b="1" i="1">
                <a:solidFill>
                  <a:srgbClr val="FF0000"/>
                </a:solidFill>
                <a:latin typeface="Calibri"/>
                <a:ea typeface="Calibri"/>
                <a:cs typeface="Calibri"/>
              </a:rPr>
              <a:t> of die </a:t>
            </a:r>
            <a:r>
              <a:rPr lang="en-US" sz="1200" b="1" i="1" err="1">
                <a:solidFill>
                  <a:srgbClr val="FF0000"/>
                </a:solidFill>
                <a:latin typeface="Calibri"/>
                <a:ea typeface="Calibri"/>
                <a:cs typeface="Calibri"/>
              </a:rPr>
              <a:t>een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maximaal</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bedrag</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hebben</a:t>
            </a:r>
            <a:r>
              <a:rPr lang="en-US" sz="1200" b="1" i="1">
                <a:solidFill>
                  <a:srgbClr val="FF0000"/>
                </a:solidFill>
                <a:latin typeface="Calibri"/>
                <a:ea typeface="Calibri"/>
                <a:cs typeface="Calibri"/>
              </a:rPr>
              <a:t> in </a:t>
            </a:r>
            <a:r>
              <a:rPr lang="en-US" sz="1200" b="1" i="1" err="1">
                <a:solidFill>
                  <a:srgbClr val="FF0000"/>
                </a:solidFill>
                <a:latin typeface="Calibri"/>
                <a:ea typeface="Calibri"/>
                <a:cs typeface="Calibri"/>
              </a:rPr>
              <a:t>totaal</a:t>
            </a:r>
            <a:r>
              <a:rPr lang="en-US" sz="1200" b="1" i="1">
                <a:solidFill>
                  <a:srgbClr val="FF0000"/>
                </a:solidFill>
                <a:latin typeface="Calibri"/>
                <a:ea typeface="Calibri"/>
                <a:cs typeface="Calibri"/>
              </a:rPr>
              <a:t> of per </a:t>
            </a:r>
            <a:r>
              <a:rPr lang="en-US" sz="1200" b="1" i="1" err="1">
                <a:solidFill>
                  <a:srgbClr val="FF0000"/>
                </a:solidFill>
                <a:latin typeface="Calibri"/>
                <a:ea typeface="Calibri"/>
                <a:cs typeface="Calibri"/>
              </a:rPr>
              <a:t>bijeenkomst</a:t>
            </a:r>
            <a:r>
              <a:rPr lang="en-US" sz="1200" b="1" i="1">
                <a:solidFill>
                  <a:srgbClr val="FF0000"/>
                </a:solidFill>
                <a:latin typeface="Calibri"/>
                <a:ea typeface="Calibri"/>
                <a:cs typeface="Calibri"/>
              </a:rPr>
              <a:t>. Zorg </a:t>
            </a:r>
            <a:r>
              <a:rPr lang="en-US" sz="1200" b="1" i="1" err="1">
                <a:solidFill>
                  <a:srgbClr val="FF0000"/>
                </a:solidFill>
                <a:latin typeface="Calibri"/>
                <a:ea typeface="Calibri"/>
                <a:cs typeface="Calibri"/>
              </a:rPr>
              <a:t>dat</a:t>
            </a:r>
            <a:r>
              <a:rPr lang="en-US" sz="1200" b="1" i="1">
                <a:solidFill>
                  <a:srgbClr val="FF0000"/>
                </a:solidFill>
                <a:latin typeface="Calibri"/>
                <a:ea typeface="Calibri"/>
                <a:cs typeface="Calibri"/>
              </a:rPr>
              <a:t> je </a:t>
            </a:r>
            <a:r>
              <a:rPr lang="en-US" sz="1200" b="1" i="1" err="1">
                <a:solidFill>
                  <a:srgbClr val="FF0000"/>
                </a:solidFill>
                <a:latin typeface="Calibri"/>
                <a:ea typeface="Calibri"/>
                <a:cs typeface="Calibri"/>
              </a:rPr>
              <a:t>binnen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deze</a:t>
            </a:r>
            <a:r>
              <a:rPr lang="en-US" sz="1200" b="1" i="1">
                <a:solidFill>
                  <a:srgbClr val="FF0000"/>
                </a:solidFill>
                <a:latin typeface="Calibri"/>
                <a:ea typeface="Calibri"/>
                <a:cs typeface="Calibri"/>
              </a:rPr>
              <a:t> maxima </a:t>
            </a:r>
            <a:r>
              <a:rPr lang="en-US" sz="1200" b="1" i="1" err="1">
                <a:solidFill>
                  <a:srgbClr val="FF0000"/>
                </a:solidFill>
                <a:latin typeface="Calibri"/>
                <a:ea typeface="Calibri"/>
                <a:cs typeface="Calibri"/>
              </a:rPr>
              <a:t>blijft</a:t>
            </a:r>
            <a:r>
              <a:rPr lang="en-US" sz="1200" b="1" i="1">
                <a:solidFill>
                  <a:srgbClr val="FF0000"/>
                </a:solidFill>
                <a:latin typeface="Calibri"/>
                <a:ea typeface="Calibri"/>
                <a:cs typeface="Calibri"/>
              </a:rPr>
              <a:t>.</a:t>
            </a:r>
          </a:p>
          <a:p>
            <a:pPr marL="171450" indent="-171450">
              <a:lnSpc>
                <a:spcPct val="90000"/>
              </a:lnSpc>
              <a:spcBef>
                <a:spcPts val="0"/>
              </a:spcBef>
              <a:spcAft>
                <a:spcPts val="0"/>
              </a:spcAft>
              <a:buFont typeface="Arial" panose="020B0604020202020204" pitchFamily="34" charset="0"/>
              <a:buChar char="•"/>
            </a:pPr>
            <a:r>
              <a:rPr lang="en-US" sz="1200" b="1" i="1">
                <a:solidFill>
                  <a:srgbClr val="FF0000"/>
                </a:solidFill>
                <a:latin typeface="Calibri"/>
                <a:ea typeface="Calibri"/>
                <a:cs typeface="Calibri"/>
              </a:rPr>
              <a:t>Zorg </a:t>
            </a:r>
            <a:r>
              <a:rPr lang="en-US" sz="1200" b="1" i="1" err="1">
                <a:solidFill>
                  <a:srgbClr val="FF0000"/>
                </a:solidFill>
                <a:latin typeface="Calibri"/>
                <a:ea typeface="Calibri"/>
                <a:cs typeface="Calibri"/>
              </a:rPr>
              <a:t>dat</a:t>
            </a:r>
            <a:r>
              <a:rPr lang="en-US" sz="1200" b="1" i="1">
                <a:solidFill>
                  <a:srgbClr val="FF0000"/>
                </a:solidFill>
                <a:latin typeface="Calibri"/>
                <a:ea typeface="Calibri"/>
                <a:cs typeface="Calibri"/>
              </a:rPr>
              <a:t> je </a:t>
            </a:r>
            <a:r>
              <a:rPr lang="en-US" sz="1200" b="1" i="1" err="1">
                <a:solidFill>
                  <a:srgbClr val="FF0000"/>
                </a:solidFill>
                <a:latin typeface="Calibri"/>
                <a:ea typeface="Calibri"/>
                <a:cs typeface="Calibri"/>
              </a:rPr>
              <a:t>altijd</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goed</a:t>
            </a:r>
            <a:r>
              <a:rPr lang="en-US" sz="1200" b="1" i="1">
                <a:solidFill>
                  <a:srgbClr val="FF0000"/>
                </a:solidFill>
                <a:latin typeface="Calibri"/>
                <a:ea typeface="Calibri"/>
                <a:cs typeface="Calibri"/>
              </a:rPr>
              <a:t> je </a:t>
            </a:r>
            <a:r>
              <a:rPr lang="en-US" sz="1200" b="1" i="1" err="1">
                <a:solidFill>
                  <a:srgbClr val="FF0000"/>
                </a:solidFill>
                <a:latin typeface="Calibri"/>
                <a:ea typeface="Calibri"/>
                <a:cs typeface="Calibri"/>
              </a:rPr>
              <a:t>overige</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kosten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zoals</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materiaalkosten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specificeert</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Waar</a:t>
            </a:r>
            <a:r>
              <a:rPr lang="en-US" sz="1200" b="1" i="1">
                <a:solidFill>
                  <a:srgbClr val="FF0000"/>
                </a:solidFill>
                <a:latin typeface="Calibri"/>
                <a:ea typeface="Calibri"/>
                <a:cs typeface="Calibri"/>
              </a:rPr>
              <a:t> ga je het </a:t>
            </a:r>
            <a:r>
              <a:rPr lang="en-US" sz="1200" b="1" i="1" err="1">
                <a:solidFill>
                  <a:srgbClr val="FF0000"/>
                </a:solidFill>
                <a:latin typeface="Calibri"/>
                <a:ea typeface="Calibri"/>
                <a:cs typeface="Calibri"/>
              </a:rPr>
              <a:t>precies</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aan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uitgeven</a:t>
            </a:r>
            <a:r>
              <a:rPr lang="en-US" sz="1200" b="1" i="1">
                <a:solidFill>
                  <a:srgbClr val="FF0000"/>
                </a:solidFill>
                <a:latin typeface="Calibri"/>
                <a:ea typeface="Calibri"/>
                <a:cs typeface="Calibri"/>
              </a:rPr>
              <a:t>?</a:t>
            </a:r>
          </a:p>
          <a:p>
            <a:pPr marL="171450" indent="-171450">
              <a:lnSpc>
                <a:spcPct val="90000"/>
              </a:lnSpc>
              <a:spcBef>
                <a:spcPts val="0"/>
              </a:spcBef>
              <a:spcAft>
                <a:spcPts val="0"/>
              </a:spcAft>
              <a:buFont typeface="Arial" panose="020B0604020202020204" pitchFamily="34" charset="0"/>
              <a:buChar char="•"/>
            </a:pPr>
            <a:r>
              <a:rPr lang="en-US" sz="1200" b="1" i="1">
                <a:solidFill>
                  <a:srgbClr val="FF0000"/>
                </a:solidFill>
                <a:latin typeface="Calibri"/>
                <a:ea typeface="Calibri"/>
                <a:cs typeface="Calibri"/>
              </a:rPr>
              <a:t>Alle </a:t>
            </a:r>
            <a:r>
              <a:rPr lang="en-US" sz="1200" b="1" i="1" err="1">
                <a:solidFill>
                  <a:srgbClr val="FF0000"/>
                </a:solidFill>
                <a:latin typeface="Calibri"/>
                <a:ea typeface="Calibri"/>
                <a:cs typeface="Calibri"/>
              </a:rPr>
              <a:t>bedragen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zijn</a:t>
            </a:r>
            <a:r>
              <a:rPr lang="en-US" sz="1200" b="1" i="1">
                <a:solidFill>
                  <a:srgbClr val="FF0000"/>
                </a:solidFill>
                <a:latin typeface="Calibri"/>
                <a:ea typeface="Calibri"/>
                <a:cs typeface="Calibri"/>
              </a:rPr>
              <a:t> </a:t>
            </a:r>
            <a:r>
              <a:rPr lang="en-US" sz="1200" b="1" i="1" err="1">
                <a:solidFill>
                  <a:srgbClr val="FF0000"/>
                </a:solidFill>
                <a:latin typeface="Calibri"/>
                <a:ea typeface="Calibri"/>
                <a:cs typeface="Calibri"/>
              </a:rPr>
              <a:t>inclusief</a:t>
            </a:r>
            <a:r>
              <a:rPr lang="en-US" sz="1200" b="1" i="1">
                <a:solidFill>
                  <a:srgbClr val="FF0000"/>
                </a:solidFill>
                <a:latin typeface="Calibri"/>
                <a:ea typeface="Calibri"/>
                <a:cs typeface="Calibri"/>
              </a:rPr>
              <a:t> BTW.</a:t>
            </a:r>
          </a:p>
        </p:txBody>
      </p:sp>
    </p:spTree>
    <p:extLst>
      <p:ext uri="{BB962C8B-B14F-4D97-AF65-F5344CB8AC3E}">
        <p14:creationId xmlns:p14="http://schemas.microsoft.com/office/powerpoint/2010/main" val="203149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2D0F4-5CFB-DA48-C5C3-2973C07B8B4F}"/>
              </a:ext>
            </a:extLst>
          </p:cNvPr>
          <p:cNvSpPr>
            <a:spLocks noGrp="1"/>
          </p:cNvSpPr>
          <p:nvPr>
            <p:ph type="title"/>
          </p:nvPr>
        </p:nvSpPr>
        <p:spPr/>
        <p:txBody>
          <a:bodyPr/>
          <a:lstStyle/>
          <a:p>
            <a:pPr algn="ctr"/>
            <a:r>
              <a:rPr lang="en-US" sz="4400" b="1">
                <a:latin typeface="Calibri Light"/>
                <a:ea typeface="Calibri"/>
                <a:cs typeface="Calibri"/>
              </a:rPr>
              <a:t>BEOORDELINGSPUNTEN: </a:t>
            </a:r>
            <a:r>
              <a:rPr lang="en-US" sz="4400" b="1" err="1">
                <a:latin typeface="Calibri Light"/>
                <a:ea typeface="Calibri"/>
                <a:cs typeface="Calibri"/>
              </a:rPr>
              <a:t>Waar</a:t>
            </a:r>
            <a:r>
              <a:rPr lang="en-US" sz="4400" b="1">
                <a:latin typeface="Calibri Light"/>
                <a:ea typeface="Calibri"/>
                <a:cs typeface="Calibri"/>
              </a:rPr>
              <a:t> let de jury op?</a:t>
            </a:r>
            <a:endParaRPr lang="en-US" sz="4400" b="1">
              <a:latin typeface="Calibri Light"/>
            </a:endParaRPr>
          </a:p>
        </p:txBody>
      </p:sp>
      <p:sp>
        <p:nvSpPr>
          <p:cNvPr id="3" name="Content Placeholder 2">
            <a:extLst>
              <a:ext uri="{FF2B5EF4-FFF2-40B4-BE49-F238E27FC236}">
                <a16:creationId xmlns:a16="http://schemas.microsoft.com/office/drawing/2014/main" id="{0B514202-0DA9-E625-20F8-8F613DBEDDC6}"/>
              </a:ext>
            </a:extLst>
          </p:cNvPr>
          <p:cNvSpPr>
            <a:spLocks noGrp="1"/>
          </p:cNvSpPr>
          <p:nvPr>
            <p:ph idx="1"/>
          </p:nvPr>
        </p:nvSpPr>
        <p:spPr>
          <a:xfrm>
            <a:off x="838200" y="1690690"/>
            <a:ext cx="10515600" cy="3438447"/>
          </a:xfrm>
        </p:spPr>
        <p:txBody>
          <a:bodyPr/>
          <a:lstStyle/>
          <a:p>
            <a:pPr marL="0" indent="0">
              <a:buNone/>
            </a:pPr>
            <a:r>
              <a:rPr lang="en-US" sz="2000" b="1">
                <a:solidFill>
                  <a:srgbClr val="FF0000"/>
                </a:solidFill>
                <a:latin typeface="Calibri"/>
                <a:ea typeface="Calibri"/>
                <a:cs typeface="Calibri"/>
              </a:rPr>
              <a:t>Hier </a:t>
            </a:r>
            <a:r>
              <a:rPr lang="en-US" sz="2000" b="1" err="1">
                <a:solidFill>
                  <a:srgbClr val="FF0000"/>
                </a:solidFill>
                <a:latin typeface="Calibri"/>
                <a:ea typeface="Calibri"/>
                <a:cs typeface="Calibri"/>
              </a:rPr>
              <a:t>hoef</a:t>
            </a:r>
            <a:r>
              <a:rPr lang="en-US" sz="2000" b="1">
                <a:solidFill>
                  <a:srgbClr val="FF0000"/>
                </a:solidFill>
                <a:latin typeface="Calibri"/>
                <a:ea typeface="Calibri"/>
                <a:cs typeface="Calibri"/>
              </a:rPr>
              <a:t> je </a:t>
            </a:r>
            <a:r>
              <a:rPr lang="en-US" sz="2000" b="1" err="1">
                <a:solidFill>
                  <a:srgbClr val="FF0000"/>
                </a:solidFill>
                <a:latin typeface="Calibri"/>
                <a:ea typeface="Calibri"/>
                <a:cs typeface="Calibri"/>
              </a:rPr>
              <a:t>niks</a:t>
            </a:r>
            <a:r>
              <a:rPr lang="en-US" sz="2000" b="1">
                <a:solidFill>
                  <a:srgbClr val="FF0000"/>
                </a:solidFill>
                <a:latin typeface="Calibri"/>
                <a:ea typeface="Calibri"/>
                <a:cs typeface="Calibri"/>
              </a:rPr>
              <a:t> in </a:t>
            </a:r>
            <a:r>
              <a:rPr lang="en-US" sz="2000" b="1" err="1">
                <a:solidFill>
                  <a:srgbClr val="FF0000"/>
                </a:solidFill>
                <a:latin typeface="Calibri"/>
                <a:ea typeface="Calibri"/>
                <a:cs typeface="Calibri"/>
              </a:rPr>
              <a:t>te</a:t>
            </a:r>
            <a:r>
              <a:rPr lang="en-US" sz="2000" b="1">
                <a:solidFill>
                  <a:srgbClr val="FF0000"/>
                </a:solidFill>
                <a:latin typeface="Calibri"/>
                <a:ea typeface="Calibri"/>
                <a:cs typeface="Calibri"/>
              </a:rPr>
              <a:t> </a:t>
            </a:r>
            <a:r>
              <a:rPr lang="en-US" sz="2000" b="1" err="1">
                <a:solidFill>
                  <a:srgbClr val="FF0000"/>
                </a:solidFill>
                <a:latin typeface="Calibri"/>
                <a:ea typeface="Calibri"/>
                <a:cs typeface="Calibri"/>
              </a:rPr>
              <a:t>vullen</a:t>
            </a:r>
            <a:r>
              <a:rPr lang="en-US" sz="2000" b="1">
                <a:solidFill>
                  <a:srgbClr val="FF0000"/>
                </a:solidFill>
                <a:latin typeface="Calibri"/>
                <a:ea typeface="Calibri"/>
                <a:cs typeface="Calibri"/>
              </a:rPr>
              <a:t>. Check </a:t>
            </a:r>
            <a:r>
              <a:rPr lang="en-US" sz="2000" b="1" err="1">
                <a:solidFill>
                  <a:srgbClr val="FF0000"/>
                </a:solidFill>
                <a:latin typeface="Calibri"/>
                <a:ea typeface="Calibri"/>
                <a:cs typeface="Calibri"/>
              </a:rPr>
              <a:t>alleen</a:t>
            </a:r>
            <a:r>
              <a:rPr lang="en-US" sz="2000" b="1">
                <a:solidFill>
                  <a:srgbClr val="FF0000"/>
                </a:solidFill>
                <a:latin typeface="Calibri"/>
                <a:ea typeface="Calibri"/>
                <a:cs typeface="Calibri"/>
              </a:rPr>
              <a:t> of </a:t>
            </a:r>
            <a:r>
              <a:rPr lang="en-US" sz="2000" b="1" err="1">
                <a:solidFill>
                  <a:srgbClr val="FF0000"/>
                </a:solidFill>
                <a:latin typeface="Calibri"/>
                <a:ea typeface="Calibri"/>
                <a:cs typeface="Calibri"/>
              </a:rPr>
              <a:t>onderstaande</a:t>
            </a:r>
            <a:r>
              <a:rPr lang="en-US" sz="2000" b="1">
                <a:solidFill>
                  <a:srgbClr val="FF0000"/>
                </a:solidFill>
                <a:latin typeface="Calibri"/>
                <a:ea typeface="Calibri"/>
                <a:cs typeface="Calibri"/>
              </a:rPr>
              <a:t> </a:t>
            </a:r>
            <a:r>
              <a:rPr lang="en-US" sz="2000" b="1" err="1">
                <a:solidFill>
                  <a:srgbClr val="FF0000"/>
                </a:solidFill>
                <a:latin typeface="Calibri"/>
                <a:ea typeface="Calibri"/>
                <a:cs typeface="Calibri"/>
              </a:rPr>
              <a:t>punten</a:t>
            </a:r>
            <a:r>
              <a:rPr lang="en-US" sz="2000" b="1">
                <a:solidFill>
                  <a:srgbClr val="FF0000"/>
                </a:solidFill>
                <a:latin typeface="Calibri"/>
                <a:ea typeface="Calibri"/>
                <a:cs typeface="Calibri"/>
              </a:rPr>
              <a:t> in je plan </a:t>
            </a:r>
            <a:r>
              <a:rPr lang="en-US" sz="2000" b="1" err="1">
                <a:solidFill>
                  <a:srgbClr val="FF0000"/>
                </a:solidFill>
                <a:latin typeface="Calibri"/>
                <a:ea typeface="Calibri"/>
                <a:cs typeface="Calibri"/>
              </a:rPr>
              <a:t>terugkomen</a:t>
            </a:r>
            <a:r>
              <a:rPr lang="en-US" sz="2000" b="1">
                <a:solidFill>
                  <a:srgbClr val="FF0000"/>
                </a:solidFill>
                <a:latin typeface="Calibri"/>
                <a:ea typeface="Calibri"/>
                <a:cs typeface="Calibri"/>
              </a:rPr>
              <a:t>!</a:t>
            </a:r>
          </a:p>
          <a:p>
            <a:pPr marL="0" indent="0">
              <a:buNone/>
            </a:pPr>
            <a:endParaRPr lang="nl-NL" sz="2000" b="1">
              <a:latin typeface="Calibri"/>
              <a:ea typeface="Calibri"/>
              <a:cs typeface="Calibri"/>
            </a:endParaRPr>
          </a:p>
          <a:p>
            <a:r>
              <a:rPr lang="en-US" sz="2000" b="1" err="1">
                <a:latin typeface="Calibri"/>
                <a:ea typeface="Calibri"/>
                <a:cs typeface="Calibri"/>
              </a:rPr>
              <a:t>Urgentie</a:t>
            </a:r>
            <a:r>
              <a:rPr lang="en-US" sz="2000">
                <a:latin typeface="Calibri"/>
                <a:ea typeface="Calibri"/>
                <a:cs typeface="Calibri"/>
              </a:rPr>
              <a:t>: het project </a:t>
            </a:r>
            <a:r>
              <a:rPr lang="en-US" sz="2000" err="1">
                <a:latin typeface="Calibri"/>
                <a:ea typeface="Calibri"/>
                <a:cs typeface="Calibri"/>
              </a:rPr>
              <a:t>levert</a:t>
            </a:r>
            <a:r>
              <a:rPr lang="en-US" sz="2000">
                <a:latin typeface="Calibri"/>
                <a:ea typeface="Calibri"/>
                <a:cs typeface="Calibri"/>
              </a:rPr>
              <a:t> </a:t>
            </a:r>
            <a:r>
              <a:rPr lang="en-US" sz="2000" err="1">
                <a:latin typeface="Calibri"/>
                <a:ea typeface="Calibri"/>
                <a:cs typeface="Calibri"/>
              </a:rPr>
              <a:t>een</a:t>
            </a:r>
            <a:r>
              <a:rPr lang="en-US" sz="2000">
                <a:latin typeface="Calibri"/>
                <a:ea typeface="Calibri"/>
                <a:cs typeface="Calibri"/>
              </a:rPr>
              <a:t> </a:t>
            </a:r>
            <a:r>
              <a:rPr lang="en-US" sz="2000" err="1">
                <a:latin typeface="Calibri"/>
                <a:ea typeface="Calibri"/>
                <a:cs typeface="Calibri"/>
              </a:rPr>
              <a:t>belangrijke</a:t>
            </a:r>
            <a:r>
              <a:rPr lang="en-US" sz="2000">
                <a:latin typeface="Calibri"/>
                <a:ea typeface="Calibri"/>
                <a:cs typeface="Calibri"/>
              </a:rPr>
              <a:t> </a:t>
            </a:r>
            <a:r>
              <a:rPr lang="en-US" sz="2000" err="1">
                <a:latin typeface="Calibri"/>
                <a:ea typeface="Calibri"/>
                <a:cs typeface="Calibri"/>
              </a:rPr>
              <a:t>bijdrage</a:t>
            </a:r>
            <a:r>
              <a:rPr lang="en-US" sz="2000">
                <a:latin typeface="Calibri"/>
                <a:ea typeface="Calibri"/>
                <a:cs typeface="Calibri"/>
              </a:rPr>
              <a:t> </a:t>
            </a:r>
            <a:r>
              <a:rPr lang="en-US" sz="2000" err="1">
                <a:latin typeface="Calibri"/>
                <a:ea typeface="Calibri"/>
                <a:cs typeface="Calibri"/>
              </a:rPr>
              <a:t>aan</a:t>
            </a:r>
            <a:r>
              <a:rPr lang="en-US" sz="2000">
                <a:latin typeface="Calibri"/>
                <a:ea typeface="Calibri"/>
                <a:cs typeface="Calibri"/>
              </a:rPr>
              <a:t> de </a:t>
            </a:r>
            <a:r>
              <a:rPr lang="en-US" sz="2000" err="1">
                <a:latin typeface="Calibri"/>
                <a:ea typeface="Calibri"/>
                <a:cs typeface="Calibri"/>
              </a:rPr>
              <a:t>emancipatie</a:t>
            </a:r>
            <a:r>
              <a:rPr lang="en-US" sz="2000">
                <a:latin typeface="Calibri"/>
                <a:ea typeface="Calibri"/>
                <a:cs typeface="Calibri"/>
              </a:rPr>
              <a:t> van de </a:t>
            </a:r>
            <a:r>
              <a:rPr lang="en-US" sz="2000" err="1">
                <a:latin typeface="Calibri"/>
                <a:ea typeface="Calibri"/>
                <a:cs typeface="Calibri"/>
              </a:rPr>
              <a:t>deelnemers</a:t>
            </a:r>
            <a:r>
              <a:rPr lang="en-US" sz="2000">
                <a:latin typeface="Calibri"/>
                <a:ea typeface="Calibri"/>
                <a:cs typeface="Calibri"/>
              </a:rPr>
              <a:t> in het </a:t>
            </a:r>
            <a:r>
              <a:rPr lang="en-US" sz="2000" err="1">
                <a:latin typeface="Calibri"/>
                <a:ea typeface="Calibri"/>
                <a:cs typeface="Calibri"/>
              </a:rPr>
              <a:t>kader</a:t>
            </a:r>
            <a:r>
              <a:rPr lang="en-US" sz="2000">
                <a:latin typeface="Calibri"/>
                <a:ea typeface="Calibri"/>
                <a:cs typeface="Calibri"/>
              </a:rPr>
              <a:t> van het </a:t>
            </a:r>
            <a:r>
              <a:rPr lang="en-US" sz="2000" err="1">
                <a:latin typeface="Calibri"/>
                <a:ea typeface="Calibri"/>
                <a:cs typeface="Calibri"/>
              </a:rPr>
              <a:t>speerpunt</a:t>
            </a:r>
            <a:r>
              <a:rPr lang="en-US" sz="2000">
                <a:latin typeface="Calibri"/>
                <a:ea typeface="Calibri"/>
                <a:cs typeface="Calibri"/>
              </a:rPr>
              <a:t>.</a:t>
            </a:r>
          </a:p>
          <a:p>
            <a:r>
              <a:rPr lang="nl-NL" sz="2000" b="1">
                <a:ea typeface="Calibri"/>
                <a:cs typeface="Calibri"/>
              </a:rPr>
              <a:t>Doelen: </a:t>
            </a:r>
            <a:r>
              <a:rPr lang="nl-NL" sz="2000">
                <a:ea typeface="Calibri"/>
                <a:cs typeface="Calibri"/>
              </a:rPr>
              <a:t>het project stelt heldere doelen die aansluiten bij de behoeften of het probleem van de doelgroep.</a:t>
            </a:r>
            <a:endParaRPr lang="en-US" sz="2000">
              <a:ea typeface="Calibri"/>
              <a:cs typeface="Calibri"/>
            </a:endParaRPr>
          </a:p>
          <a:p>
            <a:r>
              <a:rPr lang="en-US" sz="2000" b="1" err="1">
                <a:latin typeface="Calibri"/>
                <a:ea typeface="Calibri"/>
                <a:cs typeface="Calibri"/>
              </a:rPr>
              <a:t>Activiteiten</a:t>
            </a:r>
            <a:r>
              <a:rPr lang="en-US" sz="2000">
                <a:latin typeface="Calibri"/>
                <a:ea typeface="Calibri"/>
                <a:cs typeface="Calibri"/>
              </a:rPr>
              <a:t>: de </a:t>
            </a:r>
            <a:r>
              <a:rPr lang="en-US" sz="2000" err="1">
                <a:latin typeface="Calibri"/>
                <a:ea typeface="Calibri"/>
                <a:cs typeface="Calibri"/>
              </a:rPr>
              <a:t>activiteiten</a:t>
            </a:r>
            <a:r>
              <a:rPr lang="en-US" sz="2000">
                <a:latin typeface="Calibri"/>
                <a:ea typeface="Calibri"/>
                <a:cs typeface="Calibri"/>
              </a:rPr>
              <a:t> </a:t>
            </a:r>
            <a:r>
              <a:rPr lang="en-US" sz="2000" err="1">
                <a:latin typeface="Calibri"/>
                <a:ea typeface="Calibri"/>
                <a:cs typeface="Calibri"/>
              </a:rPr>
              <a:t>uit</a:t>
            </a:r>
            <a:r>
              <a:rPr lang="en-US" sz="2000">
                <a:latin typeface="Calibri"/>
                <a:ea typeface="Calibri"/>
                <a:cs typeface="Calibri"/>
              </a:rPr>
              <a:t> het project </a:t>
            </a:r>
            <a:r>
              <a:rPr lang="en-US" sz="2000" err="1">
                <a:latin typeface="Calibri"/>
                <a:ea typeface="Calibri"/>
                <a:cs typeface="Calibri"/>
              </a:rPr>
              <a:t>zijn</a:t>
            </a:r>
            <a:r>
              <a:rPr lang="en-US" sz="2000">
                <a:latin typeface="Calibri"/>
                <a:ea typeface="Calibri"/>
                <a:cs typeface="Calibri"/>
              </a:rPr>
              <a:t> relevant, </a:t>
            </a:r>
            <a:r>
              <a:rPr lang="en-US" sz="2000" err="1">
                <a:latin typeface="Calibri"/>
                <a:ea typeface="Calibri"/>
                <a:cs typeface="Calibri"/>
              </a:rPr>
              <a:t>emanciperend</a:t>
            </a:r>
            <a:r>
              <a:rPr lang="en-US" sz="2000">
                <a:latin typeface="Calibri"/>
                <a:ea typeface="Calibri"/>
                <a:cs typeface="Calibri"/>
              </a:rPr>
              <a:t> </a:t>
            </a:r>
            <a:r>
              <a:rPr lang="en-US" sz="2000" err="1">
                <a:latin typeface="Calibri"/>
                <a:ea typeface="Calibri"/>
                <a:cs typeface="Calibri"/>
              </a:rPr>
              <a:t>en</a:t>
            </a:r>
            <a:r>
              <a:rPr lang="en-US" sz="2000">
                <a:latin typeface="Calibri"/>
                <a:ea typeface="Calibri"/>
                <a:cs typeface="Calibri"/>
              </a:rPr>
              <a:t> </a:t>
            </a:r>
            <a:r>
              <a:rPr lang="en-US" sz="2000" err="1">
                <a:latin typeface="Calibri"/>
                <a:ea typeface="Calibri"/>
                <a:cs typeface="Calibri"/>
              </a:rPr>
              <a:t>dragen</a:t>
            </a:r>
            <a:r>
              <a:rPr lang="en-US" sz="2000">
                <a:latin typeface="Calibri"/>
                <a:ea typeface="Calibri"/>
                <a:cs typeface="Calibri"/>
              </a:rPr>
              <a:t> </a:t>
            </a:r>
            <a:r>
              <a:rPr lang="en-US" sz="2000" err="1">
                <a:latin typeface="Calibri"/>
                <a:ea typeface="Calibri"/>
                <a:cs typeface="Calibri"/>
              </a:rPr>
              <a:t>bij</a:t>
            </a:r>
            <a:r>
              <a:rPr lang="en-US" sz="2000">
                <a:latin typeface="Calibri"/>
                <a:ea typeface="Calibri"/>
                <a:cs typeface="Calibri"/>
              </a:rPr>
              <a:t> </a:t>
            </a:r>
            <a:r>
              <a:rPr lang="en-US" sz="2000" err="1">
                <a:latin typeface="Calibri"/>
                <a:ea typeface="Calibri"/>
                <a:cs typeface="Calibri"/>
              </a:rPr>
              <a:t>aan</a:t>
            </a:r>
            <a:r>
              <a:rPr lang="en-US" sz="2000">
                <a:latin typeface="Calibri"/>
                <a:ea typeface="Calibri"/>
                <a:cs typeface="Calibri"/>
              </a:rPr>
              <a:t> het </a:t>
            </a:r>
            <a:r>
              <a:rPr lang="en-US" sz="2000" err="1">
                <a:latin typeface="Calibri"/>
                <a:ea typeface="Calibri"/>
                <a:cs typeface="Calibri"/>
              </a:rPr>
              <a:t>bereiken</a:t>
            </a:r>
            <a:r>
              <a:rPr lang="en-US" sz="2000">
                <a:latin typeface="Calibri"/>
                <a:ea typeface="Calibri"/>
                <a:cs typeface="Calibri"/>
              </a:rPr>
              <a:t> van het </a:t>
            </a:r>
            <a:r>
              <a:rPr lang="en-US" sz="2000" err="1">
                <a:latin typeface="Calibri"/>
                <a:ea typeface="Calibri"/>
                <a:cs typeface="Calibri"/>
              </a:rPr>
              <a:t>doel</a:t>
            </a:r>
            <a:r>
              <a:rPr lang="en-US" sz="2000">
                <a:latin typeface="Calibri"/>
                <a:ea typeface="Calibri"/>
                <a:cs typeface="Calibri"/>
              </a:rPr>
              <a:t> van het project.</a:t>
            </a:r>
            <a:endParaRPr lang="en-US" sz="2000">
              <a:ea typeface="Calibri"/>
              <a:cs typeface="Calibri"/>
            </a:endParaRPr>
          </a:p>
          <a:p>
            <a:r>
              <a:rPr lang="en-US" sz="2000" b="1" err="1">
                <a:latin typeface="Calibri"/>
                <a:ea typeface="Calibri"/>
                <a:cs typeface="Calibri"/>
              </a:rPr>
              <a:t>Duurzame</a:t>
            </a:r>
            <a:r>
              <a:rPr lang="en-US" sz="2000" b="1">
                <a:latin typeface="Calibri"/>
                <a:ea typeface="Calibri"/>
                <a:cs typeface="Calibri"/>
              </a:rPr>
              <a:t> impact</a:t>
            </a:r>
            <a:r>
              <a:rPr lang="en-US" sz="2000">
                <a:latin typeface="Calibri"/>
                <a:ea typeface="Calibri"/>
                <a:cs typeface="Calibri"/>
              </a:rPr>
              <a:t>: het project </a:t>
            </a:r>
            <a:r>
              <a:rPr lang="en-US" sz="2000" err="1">
                <a:latin typeface="Calibri"/>
                <a:ea typeface="Calibri"/>
                <a:cs typeface="Calibri"/>
              </a:rPr>
              <a:t>geeft</a:t>
            </a:r>
            <a:r>
              <a:rPr lang="en-US" sz="2000">
                <a:latin typeface="Calibri"/>
                <a:ea typeface="Calibri"/>
                <a:cs typeface="Calibri"/>
              </a:rPr>
              <a:t> de </a:t>
            </a:r>
            <a:r>
              <a:rPr lang="en-US" sz="2000" err="1">
                <a:latin typeface="Calibri"/>
                <a:ea typeface="Calibri"/>
                <a:cs typeface="Calibri"/>
              </a:rPr>
              <a:t>deelnemers</a:t>
            </a:r>
            <a:r>
              <a:rPr lang="en-US" sz="2000">
                <a:latin typeface="Calibri"/>
                <a:ea typeface="Calibri"/>
                <a:cs typeface="Calibri"/>
              </a:rPr>
              <a:t> </a:t>
            </a:r>
            <a:r>
              <a:rPr lang="en-US" sz="2000" err="1">
                <a:latin typeface="Calibri"/>
                <a:ea typeface="Calibri"/>
                <a:cs typeface="Calibri"/>
              </a:rPr>
              <a:t>handvatten</a:t>
            </a:r>
            <a:r>
              <a:rPr lang="en-US" sz="2000">
                <a:latin typeface="Calibri"/>
                <a:ea typeface="Calibri"/>
                <a:cs typeface="Calibri"/>
              </a:rPr>
              <a:t>/</a:t>
            </a:r>
            <a:r>
              <a:rPr lang="en-US" sz="2000" err="1">
                <a:latin typeface="Calibri"/>
                <a:ea typeface="Calibri"/>
                <a:cs typeface="Calibri"/>
              </a:rPr>
              <a:t>vaardigheden</a:t>
            </a:r>
            <a:r>
              <a:rPr lang="en-US" sz="2000">
                <a:latin typeface="Calibri"/>
                <a:ea typeface="Calibri"/>
                <a:cs typeface="Calibri"/>
              </a:rPr>
              <a:t> mee </a:t>
            </a:r>
            <a:r>
              <a:rPr lang="en-US" sz="2000" err="1">
                <a:latin typeface="Calibri"/>
                <a:ea typeface="Calibri"/>
                <a:cs typeface="Calibri"/>
              </a:rPr>
              <a:t>waar</a:t>
            </a:r>
            <a:r>
              <a:rPr lang="en-US" sz="2000">
                <a:latin typeface="Calibri"/>
                <a:ea typeface="Calibri"/>
                <a:cs typeface="Calibri"/>
              </a:rPr>
              <a:t> </a:t>
            </a:r>
            <a:r>
              <a:rPr lang="en-US" sz="2000" err="1">
                <a:latin typeface="Calibri"/>
                <a:ea typeface="Calibri"/>
                <a:cs typeface="Calibri"/>
              </a:rPr>
              <a:t>zij</a:t>
            </a:r>
            <a:r>
              <a:rPr lang="en-US" sz="2000">
                <a:latin typeface="Calibri"/>
                <a:ea typeface="Calibri"/>
                <a:cs typeface="Calibri"/>
              </a:rPr>
              <a:t> op de </a:t>
            </a:r>
            <a:r>
              <a:rPr lang="en-US" sz="2000" err="1">
                <a:latin typeface="Calibri"/>
                <a:ea typeface="Calibri"/>
                <a:cs typeface="Calibri"/>
              </a:rPr>
              <a:t>langere</a:t>
            </a:r>
            <a:r>
              <a:rPr lang="en-US" sz="2000">
                <a:latin typeface="Calibri"/>
                <a:ea typeface="Calibri"/>
                <a:cs typeface="Calibri"/>
              </a:rPr>
              <a:t> </a:t>
            </a:r>
            <a:r>
              <a:rPr lang="en-US" sz="2000" err="1">
                <a:latin typeface="Calibri"/>
                <a:ea typeface="Calibri"/>
                <a:cs typeface="Calibri"/>
              </a:rPr>
              <a:t>termijn</a:t>
            </a:r>
            <a:r>
              <a:rPr lang="en-US" sz="2000">
                <a:latin typeface="Calibri"/>
                <a:ea typeface="Calibri"/>
                <a:cs typeface="Calibri"/>
              </a:rPr>
              <a:t> </a:t>
            </a:r>
            <a:r>
              <a:rPr lang="en-US" sz="2000" err="1">
                <a:latin typeface="Calibri"/>
                <a:ea typeface="Calibri"/>
                <a:cs typeface="Calibri"/>
              </a:rPr>
              <a:t>bij</a:t>
            </a:r>
            <a:r>
              <a:rPr lang="en-US" sz="2000">
                <a:latin typeface="Calibri"/>
                <a:ea typeface="Calibri"/>
                <a:cs typeface="Calibri"/>
              </a:rPr>
              <a:t> </a:t>
            </a:r>
            <a:r>
              <a:rPr lang="en-US" sz="2000" err="1">
                <a:latin typeface="Calibri"/>
                <a:ea typeface="Calibri"/>
                <a:cs typeface="Calibri"/>
              </a:rPr>
              <a:t>gebaat</a:t>
            </a:r>
            <a:r>
              <a:rPr lang="en-US" sz="2000">
                <a:latin typeface="Calibri"/>
                <a:ea typeface="Calibri"/>
                <a:cs typeface="Calibri"/>
              </a:rPr>
              <a:t> </a:t>
            </a:r>
            <a:r>
              <a:rPr lang="en-US" sz="2000" err="1">
                <a:latin typeface="Calibri"/>
                <a:ea typeface="Calibri"/>
                <a:cs typeface="Calibri"/>
              </a:rPr>
              <a:t>zijn</a:t>
            </a:r>
            <a:r>
              <a:rPr lang="en-US" sz="2000">
                <a:latin typeface="Calibri"/>
                <a:ea typeface="Calibri"/>
                <a:cs typeface="Calibri"/>
              </a:rPr>
              <a:t> </a:t>
            </a:r>
            <a:r>
              <a:rPr lang="en-US" sz="2000" err="1">
                <a:latin typeface="Calibri"/>
                <a:ea typeface="Calibri"/>
                <a:cs typeface="Calibri"/>
              </a:rPr>
              <a:t>en</a:t>
            </a:r>
            <a:r>
              <a:rPr lang="en-US" sz="2000">
                <a:latin typeface="Calibri"/>
                <a:ea typeface="Calibri"/>
                <a:cs typeface="Calibri"/>
              </a:rPr>
              <a:t> </a:t>
            </a:r>
            <a:r>
              <a:rPr lang="en-US" sz="2000" err="1">
                <a:latin typeface="Calibri"/>
                <a:ea typeface="Calibri"/>
                <a:cs typeface="Calibri"/>
              </a:rPr>
              <a:t>bevat</a:t>
            </a:r>
            <a:r>
              <a:rPr lang="en-US" sz="2000">
                <a:latin typeface="Calibri"/>
                <a:ea typeface="Calibri"/>
                <a:cs typeface="Calibri"/>
              </a:rPr>
              <a:t> </a:t>
            </a:r>
            <a:r>
              <a:rPr lang="en-US" sz="2000" err="1">
                <a:latin typeface="Calibri"/>
                <a:ea typeface="Calibri"/>
                <a:cs typeface="Calibri"/>
              </a:rPr>
              <a:t>indien</a:t>
            </a:r>
            <a:r>
              <a:rPr lang="en-US" sz="2000">
                <a:latin typeface="Calibri"/>
                <a:ea typeface="Calibri"/>
                <a:cs typeface="Calibri"/>
              </a:rPr>
              <a:t> relevant </a:t>
            </a:r>
            <a:r>
              <a:rPr lang="en-US" sz="2000" err="1">
                <a:latin typeface="Calibri"/>
                <a:ea typeface="Calibri"/>
                <a:cs typeface="Calibri"/>
              </a:rPr>
              <a:t>ideeën</a:t>
            </a:r>
            <a:r>
              <a:rPr lang="en-US" sz="2000">
                <a:latin typeface="Calibri"/>
                <a:ea typeface="Calibri"/>
                <a:cs typeface="Calibri"/>
              </a:rPr>
              <a:t> voor </a:t>
            </a:r>
            <a:r>
              <a:rPr lang="en-US" sz="2000" err="1">
                <a:latin typeface="Calibri"/>
                <a:ea typeface="Calibri"/>
                <a:cs typeface="Calibri"/>
              </a:rPr>
              <a:t>nazorg</a:t>
            </a:r>
            <a:r>
              <a:rPr lang="en-US" sz="2000">
                <a:latin typeface="Calibri"/>
                <a:ea typeface="Calibri"/>
                <a:cs typeface="Calibri"/>
              </a:rPr>
              <a:t> of </a:t>
            </a:r>
            <a:r>
              <a:rPr lang="en-US" sz="2000" err="1">
                <a:latin typeface="Calibri"/>
                <a:ea typeface="Calibri"/>
                <a:cs typeface="Calibri"/>
              </a:rPr>
              <a:t>doorverwijzing</a:t>
            </a:r>
            <a:r>
              <a:rPr lang="en-US" sz="2000">
                <a:latin typeface="Calibri"/>
                <a:ea typeface="Calibri"/>
                <a:cs typeface="Calibri"/>
              </a:rPr>
              <a:t> van de </a:t>
            </a:r>
            <a:r>
              <a:rPr lang="en-US" sz="2000" err="1">
                <a:latin typeface="Calibri"/>
                <a:ea typeface="Calibri"/>
                <a:cs typeface="Calibri"/>
              </a:rPr>
              <a:t>deelnemers</a:t>
            </a:r>
            <a:r>
              <a:rPr lang="en-US" sz="2000">
                <a:latin typeface="Calibri"/>
                <a:ea typeface="Calibri"/>
                <a:cs typeface="Calibri"/>
              </a:rPr>
              <a:t> na het project.</a:t>
            </a:r>
            <a:endParaRPr lang="en-US" sz="2000">
              <a:ea typeface="Calibri"/>
              <a:cs typeface="Calibri"/>
            </a:endParaRPr>
          </a:p>
          <a:p>
            <a:r>
              <a:rPr lang="en-US" sz="2000">
                <a:latin typeface="Calibri"/>
                <a:ea typeface="Calibri"/>
                <a:cs typeface="Calibri"/>
              </a:rPr>
              <a:t>Let op! Zorg </a:t>
            </a:r>
            <a:r>
              <a:rPr lang="en-US" sz="2000" err="1">
                <a:latin typeface="Calibri"/>
                <a:ea typeface="Calibri"/>
                <a:cs typeface="Calibri"/>
              </a:rPr>
              <a:t>dat</a:t>
            </a:r>
            <a:r>
              <a:rPr lang="en-US" sz="2000">
                <a:latin typeface="Calibri"/>
                <a:ea typeface="Calibri"/>
                <a:cs typeface="Calibri"/>
              </a:rPr>
              <a:t> je </a:t>
            </a:r>
            <a:r>
              <a:rPr lang="en-US" sz="2000" err="1">
                <a:latin typeface="Calibri"/>
                <a:ea typeface="Calibri"/>
                <a:cs typeface="Calibri"/>
              </a:rPr>
              <a:t>dit</a:t>
            </a:r>
            <a:r>
              <a:rPr lang="en-US" sz="2000">
                <a:latin typeface="Calibri"/>
                <a:ea typeface="Calibri"/>
                <a:cs typeface="Calibri"/>
              </a:rPr>
              <a:t> document </a:t>
            </a:r>
            <a:r>
              <a:rPr lang="en-US" sz="2000" err="1">
                <a:latin typeface="Calibri"/>
                <a:ea typeface="Calibri"/>
                <a:cs typeface="Calibri"/>
              </a:rPr>
              <a:t>als</a:t>
            </a:r>
            <a:r>
              <a:rPr lang="en-US" sz="2000">
                <a:latin typeface="Calibri"/>
                <a:ea typeface="Calibri"/>
                <a:cs typeface="Calibri"/>
              </a:rPr>
              <a:t> PowerPoint-</a:t>
            </a:r>
            <a:r>
              <a:rPr lang="en-US" sz="2000" err="1">
                <a:latin typeface="Calibri"/>
                <a:ea typeface="Calibri"/>
                <a:cs typeface="Calibri"/>
              </a:rPr>
              <a:t>bestand</a:t>
            </a:r>
            <a:r>
              <a:rPr lang="en-US" sz="2000">
                <a:latin typeface="Calibri"/>
                <a:ea typeface="Calibri"/>
                <a:cs typeface="Calibri"/>
              </a:rPr>
              <a:t> met </a:t>
            </a:r>
            <a:r>
              <a:rPr lang="en-US" sz="2000" err="1">
                <a:latin typeface="Calibri"/>
                <a:ea typeface="Calibri"/>
                <a:cs typeface="Calibri"/>
              </a:rPr>
              <a:t>ons</a:t>
            </a:r>
            <a:r>
              <a:rPr lang="en-US" sz="2000">
                <a:latin typeface="Calibri"/>
                <a:ea typeface="Calibri"/>
                <a:cs typeface="Calibri"/>
              </a:rPr>
              <a:t> </a:t>
            </a:r>
            <a:r>
              <a:rPr lang="en-US" sz="2000" err="1">
                <a:latin typeface="Calibri"/>
                <a:ea typeface="Calibri"/>
                <a:cs typeface="Calibri"/>
              </a:rPr>
              <a:t>deelt</a:t>
            </a:r>
            <a:r>
              <a:rPr lang="en-US" sz="2000">
                <a:latin typeface="Calibri"/>
                <a:ea typeface="Calibri"/>
                <a:cs typeface="Calibri"/>
              </a:rPr>
              <a:t>!</a:t>
            </a:r>
            <a:endParaRPr lang="en-US" sz="2000">
              <a:ea typeface="Calibri"/>
              <a:cs typeface="Calibri"/>
            </a:endParaRPr>
          </a:p>
          <a:p>
            <a:endParaRPr lang="en-US">
              <a:ea typeface="Calibri"/>
              <a:cs typeface="Calibri"/>
            </a:endParaRPr>
          </a:p>
        </p:txBody>
      </p:sp>
    </p:spTree>
    <p:extLst>
      <p:ext uri="{BB962C8B-B14F-4D97-AF65-F5344CB8AC3E}">
        <p14:creationId xmlns:p14="http://schemas.microsoft.com/office/powerpoint/2010/main" val="10330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E71B2-AFAD-828B-843B-BA80967B9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94926-7EA9-60C7-6C0D-98FCA8E97047}"/>
              </a:ext>
            </a:extLst>
          </p:cNvPr>
          <p:cNvSpPr>
            <a:spLocks noGrp="1"/>
          </p:cNvSpPr>
          <p:nvPr>
            <p:ph type="title"/>
          </p:nvPr>
        </p:nvSpPr>
        <p:spPr>
          <a:xfrm>
            <a:off x="838200" y="746127"/>
            <a:ext cx="10515600" cy="1325563"/>
          </a:xfrm>
        </p:spPr>
        <p:txBody>
          <a:bodyPr/>
          <a:lstStyle/>
          <a:p>
            <a:pPr algn="ctr"/>
            <a:r>
              <a:rPr lang="en-US" sz="4400" b="1" err="1">
                <a:latin typeface="Calibri Light"/>
                <a:ea typeface="Calibri"/>
                <a:cs typeface="Calibri"/>
              </a:rPr>
              <a:t>Toelichting</a:t>
            </a:r>
            <a:r>
              <a:rPr lang="en-US" sz="4400" b="1">
                <a:latin typeface="Calibri Light"/>
                <a:ea typeface="Calibri"/>
                <a:cs typeface="Calibri"/>
              </a:rPr>
              <a:t> </a:t>
            </a:r>
            <a:r>
              <a:rPr lang="en-US" sz="4400" b="1" err="1">
                <a:latin typeface="Calibri Light"/>
                <a:ea typeface="Calibri"/>
                <a:cs typeface="Calibri"/>
              </a:rPr>
              <a:t>pijler</a:t>
            </a:r>
            <a:r>
              <a:rPr lang="en-US" sz="4400" b="1">
                <a:latin typeface="Calibri Light"/>
                <a:ea typeface="Calibri"/>
                <a:cs typeface="Calibri"/>
              </a:rPr>
              <a:t> 1: </a:t>
            </a:r>
            <a:r>
              <a:rPr lang="en-US" sz="4400" b="1">
                <a:latin typeface="Calibri Light"/>
                <a:ea typeface="Calibri Light"/>
                <a:cs typeface="Calibri Light"/>
              </a:rPr>
              <a:t>Brede </a:t>
            </a:r>
            <a:r>
              <a:rPr lang="en-US" sz="4400" b="1" err="1">
                <a:latin typeface="Calibri Light"/>
                <a:ea typeface="Calibri Light"/>
                <a:cs typeface="Calibri Light"/>
              </a:rPr>
              <a:t>emancipatie</a:t>
            </a:r>
            <a:r>
              <a:rPr lang="en-US" sz="4400" b="1">
                <a:latin typeface="Calibri Light"/>
                <a:ea typeface="Calibri Light"/>
                <a:cs typeface="Calibri Light"/>
              </a:rPr>
              <a:t> van </a:t>
            </a:r>
            <a:r>
              <a:rPr lang="en-US" sz="4400" b="1" err="1">
                <a:latin typeface="Calibri Light"/>
                <a:ea typeface="Calibri Light"/>
                <a:cs typeface="Calibri Light"/>
              </a:rPr>
              <a:t>jongens</a:t>
            </a:r>
            <a:r>
              <a:rPr lang="en-US" sz="4400" b="1">
                <a:latin typeface="Calibri Light"/>
                <a:ea typeface="Calibri Light"/>
                <a:cs typeface="Calibri Light"/>
              </a:rPr>
              <a:t> </a:t>
            </a:r>
            <a:r>
              <a:rPr lang="en-US" sz="4400" b="1" err="1">
                <a:latin typeface="Calibri Light"/>
                <a:ea typeface="Calibri Light"/>
                <a:cs typeface="Calibri Light"/>
              </a:rPr>
              <a:t>en</a:t>
            </a:r>
            <a:r>
              <a:rPr lang="en-US" sz="4400" b="1">
                <a:latin typeface="Calibri Light"/>
                <a:ea typeface="Calibri Light"/>
                <a:cs typeface="Calibri Light"/>
              </a:rPr>
              <a:t> </a:t>
            </a:r>
            <a:r>
              <a:rPr lang="en-US" sz="4400" b="1" err="1">
                <a:latin typeface="Calibri Light"/>
                <a:ea typeface="Calibri Light"/>
                <a:cs typeface="Calibri Light"/>
              </a:rPr>
              <a:t>mannen</a:t>
            </a:r>
            <a:endParaRPr lang="en-US" sz="4400" b="1">
              <a:ea typeface="Calibri Light"/>
              <a:cs typeface="Calibri Light"/>
            </a:endParaRPr>
          </a:p>
        </p:txBody>
      </p:sp>
      <p:sp>
        <p:nvSpPr>
          <p:cNvPr id="3" name="Content Placeholder 2">
            <a:extLst>
              <a:ext uri="{FF2B5EF4-FFF2-40B4-BE49-F238E27FC236}">
                <a16:creationId xmlns:a16="http://schemas.microsoft.com/office/drawing/2014/main" id="{8165ED1B-465C-58D0-805F-7994C28E1E3D}"/>
              </a:ext>
            </a:extLst>
          </p:cNvPr>
          <p:cNvSpPr>
            <a:spLocks noGrp="1"/>
          </p:cNvSpPr>
          <p:nvPr>
            <p:ph idx="1"/>
          </p:nvPr>
        </p:nvSpPr>
        <p:spPr>
          <a:xfrm>
            <a:off x="838200" y="1690690"/>
            <a:ext cx="10515600" cy="3438447"/>
          </a:xfrm>
        </p:spPr>
        <p:txBody>
          <a:bodyPr/>
          <a:lstStyle/>
          <a:p>
            <a:pPr marL="0" indent="0">
              <a:buNone/>
            </a:pPr>
            <a:endParaRPr lang="en-US" sz="2400">
              <a:ea typeface="Calibri"/>
              <a:cs typeface="Calibri"/>
            </a:endParaRPr>
          </a:p>
          <a:p>
            <a:pPr marL="0" indent="0">
              <a:buNone/>
            </a:pPr>
            <a:endParaRPr lang="en-US" sz="2400">
              <a:ea typeface="Calibri"/>
              <a:cs typeface="Calibri"/>
            </a:endParaRPr>
          </a:p>
          <a:p>
            <a:pPr marL="0" indent="0">
              <a:buNone/>
            </a:pPr>
            <a:endParaRPr lang="en-US" sz="2400">
              <a:ea typeface="Calibri"/>
              <a:cs typeface="Calibri"/>
            </a:endParaRPr>
          </a:p>
          <a:p>
            <a:pPr marL="0" indent="0" algn="ctr">
              <a:buNone/>
            </a:pPr>
            <a:r>
              <a:rPr lang="en-US" sz="2400" err="1">
                <a:ea typeface="Calibri"/>
                <a:cs typeface="Calibri"/>
              </a:rPr>
              <a:t>Deze</a:t>
            </a:r>
            <a:r>
              <a:rPr lang="en-US" sz="2400">
                <a:ea typeface="Calibri"/>
                <a:cs typeface="Calibri"/>
              </a:rPr>
              <a:t> </a:t>
            </a:r>
            <a:r>
              <a:rPr lang="en-US" sz="2400" b="1" err="1">
                <a:latin typeface="Calibri Light"/>
                <a:ea typeface="Calibri Light"/>
                <a:cs typeface="Calibri Light"/>
              </a:rPr>
              <a:t>pijler</a:t>
            </a:r>
            <a:r>
              <a:rPr lang="en-US" sz="2400">
                <a:ea typeface="Calibri"/>
                <a:cs typeface="Calibri"/>
              </a:rPr>
              <a:t> </a:t>
            </a:r>
            <a:r>
              <a:rPr lang="en-US" sz="2400" err="1">
                <a:ea typeface="Calibri"/>
                <a:cs typeface="Calibri"/>
              </a:rPr>
              <a:t>richt</a:t>
            </a:r>
            <a:r>
              <a:rPr lang="en-US" sz="2400">
                <a:ea typeface="Calibri"/>
                <a:cs typeface="Calibri"/>
              </a:rPr>
              <a:t> </a:t>
            </a:r>
            <a:r>
              <a:rPr lang="en-US" sz="2400" err="1">
                <a:ea typeface="Calibri"/>
                <a:cs typeface="Calibri"/>
              </a:rPr>
              <a:t>zich</a:t>
            </a:r>
            <a:r>
              <a:rPr lang="en-US" sz="2400">
                <a:ea typeface="Calibri"/>
                <a:cs typeface="Calibri"/>
              </a:rPr>
              <a:t> op </a:t>
            </a:r>
            <a:r>
              <a:rPr lang="en-US" sz="2400" err="1">
                <a:ea typeface="Calibri"/>
                <a:cs typeface="Calibri"/>
              </a:rPr>
              <a:t>projecten</a:t>
            </a:r>
            <a:r>
              <a:rPr lang="en-US" sz="2400">
                <a:ea typeface="Calibri"/>
                <a:cs typeface="Calibri"/>
              </a:rPr>
              <a:t> die </a:t>
            </a:r>
            <a:r>
              <a:rPr lang="en-US" sz="2400" err="1">
                <a:ea typeface="Calibri"/>
                <a:cs typeface="Calibri"/>
              </a:rPr>
              <a:t>jongens</a:t>
            </a:r>
            <a:r>
              <a:rPr lang="en-US" sz="2400">
                <a:ea typeface="Calibri"/>
                <a:cs typeface="Calibri"/>
              </a:rPr>
              <a:t> en </a:t>
            </a:r>
            <a:r>
              <a:rPr lang="en-US" sz="2400" err="1">
                <a:ea typeface="Calibri"/>
                <a:cs typeface="Calibri"/>
              </a:rPr>
              <a:t>mannen</a:t>
            </a:r>
            <a:r>
              <a:rPr lang="en-US" sz="2400">
                <a:ea typeface="Calibri"/>
                <a:cs typeface="Calibri"/>
              </a:rPr>
              <a:t> </a:t>
            </a:r>
            <a:r>
              <a:rPr lang="en-US" sz="2400" err="1">
                <a:ea typeface="Calibri"/>
                <a:cs typeface="Calibri"/>
              </a:rPr>
              <a:t>ondersteunen</a:t>
            </a:r>
            <a:r>
              <a:rPr lang="en-US" sz="2400">
                <a:ea typeface="Calibri"/>
                <a:cs typeface="Calibri"/>
              </a:rPr>
              <a:t> om </a:t>
            </a:r>
            <a:r>
              <a:rPr lang="en-US" sz="2400" err="1">
                <a:ea typeface="Calibri"/>
                <a:cs typeface="Calibri"/>
              </a:rPr>
              <a:t>een</a:t>
            </a:r>
            <a:r>
              <a:rPr lang="en-US" sz="2400">
                <a:ea typeface="Calibri"/>
                <a:cs typeface="Calibri"/>
              </a:rPr>
              <a:t> </a:t>
            </a:r>
            <a:r>
              <a:rPr lang="en-US" sz="2400" err="1">
                <a:ea typeface="Calibri"/>
                <a:cs typeface="Calibri"/>
              </a:rPr>
              <a:t>gelijkwaardige</a:t>
            </a:r>
            <a:r>
              <a:rPr lang="en-US" sz="2400">
                <a:ea typeface="Calibri"/>
                <a:cs typeface="Calibri"/>
              </a:rPr>
              <a:t> </a:t>
            </a:r>
            <a:r>
              <a:rPr lang="en-US" sz="2400" err="1">
                <a:ea typeface="Calibri"/>
                <a:cs typeface="Calibri"/>
              </a:rPr>
              <a:t>rol</a:t>
            </a:r>
            <a:r>
              <a:rPr lang="en-US" sz="2400">
                <a:ea typeface="Calibri"/>
                <a:cs typeface="Calibri"/>
              </a:rPr>
              <a:t> in de </a:t>
            </a:r>
            <a:r>
              <a:rPr lang="en-US" sz="2400" err="1">
                <a:ea typeface="Calibri"/>
                <a:cs typeface="Calibri"/>
              </a:rPr>
              <a:t>samenleving</a:t>
            </a:r>
            <a:r>
              <a:rPr lang="en-US" sz="2400">
                <a:ea typeface="Calibri"/>
                <a:cs typeface="Calibri"/>
              </a:rPr>
              <a:t> in </a:t>
            </a:r>
            <a:r>
              <a:rPr lang="en-US" sz="2400" err="1">
                <a:ea typeface="Calibri"/>
                <a:cs typeface="Calibri"/>
              </a:rPr>
              <a:t>te</a:t>
            </a:r>
            <a:r>
              <a:rPr lang="en-US" sz="2400">
                <a:ea typeface="Calibri"/>
                <a:cs typeface="Calibri"/>
              </a:rPr>
              <a:t> </a:t>
            </a:r>
            <a:r>
              <a:rPr lang="en-US" sz="2400" err="1">
                <a:ea typeface="Calibri"/>
                <a:cs typeface="Calibri"/>
              </a:rPr>
              <a:t>nemen</a:t>
            </a:r>
            <a:r>
              <a:rPr lang="en-US" sz="2400">
                <a:ea typeface="Calibri"/>
                <a:cs typeface="Calibri"/>
              </a:rPr>
              <a:t> en </a:t>
            </a:r>
            <a:r>
              <a:rPr lang="en-US" sz="2400" err="1">
                <a:ea typeface="Calibri"/>
                <a:cs typeface="Calibri"/>
              </a:rPr>
              <a:t>daarmee</a:t>
            </a:r>
            <a:r>
              <a:rPr lang="en-US" sz="2400">
                <a:ea typeface="Calibri"/>
                <a:cs typeface="Calibri"/>
              </a:rPr>
              <a:t> de </a:t>
            </a:r>
            <a:r>
              <a:rPr lang="en-US" sz="2400" err="1">
                <a:ea typeface="Calibri"/>
                <a:cs typeface="Calibri"/>
              </a:rPr>
              <a:t>positie</a:t>
            </a:r>
            <a:r>
              <a:rPr lang="en-US" sz="2400">
                <a:ea typeface="Calibri"/>
                <a:cs typeface="Calibri"/>
              </a:rPr>
              <a:t> van </a:t>
            </a:r>
            <a:r>
              <a:rPr lang="en-US" sz="2400" err="1">
                <a:ea typeface="Calibri"/>
                <a:cs typeface="Calibri"/>
              </a:rPr>
              <a:t>vrouwen</a:t>
            </a:r>
            <a:r>
              <a:rPr lang="en-US" sz="2400">
                <a:ea typeface="Calibri"/>
                <a:cs typeface="Calibri"/>
              </a:rPr>
              <a:t> </a:t>
            </a:r>
            <a:r>
              <a:rPr lang="en-US" sz="2400" err="1">
                <a:ea typeface="Calibri"/>
                <a:cs typeface="Calibri"/>
              </a:rPr>
              <a:t>versterken</a:t>
            </a:r>
            <a:r>
              <a:rPr lang="en-US" sz="2400">
                <a:ea typeface="Calibri"/>
                <a:cs typeface="Calibri"/>
              </a:rPr>
              <a:t>. Denk </a:t>
            </a:r>
            <a:r>
              <a:rPr lang="en-US" sz="2400" err="1">
                <a:ea typeface="Calibri"/>
                <a:cs typeface="Calibri"/>
              </a:rPr>
              <a:t>bijvoorbeeld</a:t>
            </a:r>
            <a:r>
              <a:rPr lang="en-US" sz="2400">
                <a:ea typeface="Calibri"/>
                <a:cs typeface="Calibri"/>
              </a:rPr>
              <a:t> aan </a:t>
            </a:r>
            <a:r>
              <a:rPr lang="en-US" sz="2400" err="1">
                <a:ea typeface="Calibri"/>
                <a:cs typeface="Calibri"/>
              </a:rPr>
              <a:t>projecten</a:t>
            </a:r>
            <a:r>
              <a:rPr lang="en-US" sz="2400">
                <a:ea typeface="Calibri"/>
                <a:cs typeface="Calibri"/>
              </a:rPr>
              <a:t> over thema’s </a:t>
            </a:r>
            <a:r>
              <a:rPr lang="en-US" sz="2400" err="1">
                <a:ea typeface="Calibri"/>
                <a:cs typeface="Calibri"/>
              </a:rPr>
              <a:t>zoals</a:t>
            </a:r>
            <a:r>
              <a:rPr lang="en-US" sz="2400">
                <a:ea typeface="Calibri"/>
                <a:cs typeface="Calibri"/>
              </a:rPr>
              <a:t> </a:t>
            </a:r>
            <a:r>
              <a:rPr lang="en-US" sz="2400" err="1">
                <a:ea typeface="Calibri"/>
                <a:cs typeface="Calibri"/>
              </a:rPr>
              <a:t>vaderschap</a:t>
            </a:r>
            <a:r>
              <a:rPr lang="en-US" sz="2400">
                <a:ea typeface="Calibri"/>
                <a:cs typeface="Calibri"/>
              </a:rPr>
              <a:t>, de </a:t>
            </a:r>
            <a:r>
              <a:rPr lang="en-US" sz="2400" err="1">
                <a:ea typeface="Calibri"/>
                <a:cs typeface="Calibri"/>
              </a:rPr>
              <a:t>verdeling</a:t>
            </a:r>
            <a:r>
              <a:rPr lang="en-US" sz="2400">
                <a:ea typeface="Calibri"/>
                <a:cs typeface="Calibri"/>
              </a:rPr>
              <a:t> van </a:t>
            </a:r>
            <a:r>
              <a:rPr lang="en-US" sz="2400" err="1">
                <a:ea typeface="Calibri"/>
                <a:cs typeface="Calibri"/>
              </a:rPr>
              <a:t>werk</a:t>
            </a:r>
            <a:r>
              <a:rPr lang="en-US" sz="2400">
                <a:ea typeface="Calibri"/>
                <a:cs typeface="Calibri"/>
              </a:rPr>
              <a:t> en </a:t>
            </a:r>
            <a:r>
              <a:rPr lang="en-US" sz="2400" err="1">
                <a:ea typeface="Calibri"/>
                <a:cs typeface="Calibri"/>
              </a:rPr>
              <a:t>zorg</a:t>
            </a:r>
            <a:r>
              <a:rPr lang="en-US" sz="2400">
                <a:ea typeface="Calibri"/>
                <a:cs typeface="Calibri"/>
              </a:rPr>
              <a:t>, en het </a:t>
            </a:r>
            <a:r>
              <a:rPr lang="en-US" sz="2400" err="1">
                <a:ea typeface="Calibri"/>
                <a:cs typeface="Calibri"/>
              </a:rPr>
              <a:t>doorbreken</a:t>
            </a:r>
            <a:r>
              <a:rPr lang="en-US" sz="2400">
                <a:ea typeface="Calibri"/>
                <a:cs typeface="Calibri"/>
              </a:rPr>
              <a:t> van stereotype </a:t>
            </a:r>
            <a:r>
              <a:rPr lang="en-US" sz="2400" err="1">
                <a:ea typeface="Calibri"/>
                <a:cs typeface="Calibri"/>
              </a:rPr>
              <a:t>rolpatronen</a:t>
            </a:r>
            <a:r>
              <a:rPr lang="en-US" sz="2400">
                <a:ea typeface="Calibri"/>
                <a:cs typeface="Calibri"/>
              </a:rPr>
              <a:t>. </a:t>
            </a:r>
          </a:p>
          <a:p>
            <a:pPr marL="0" indent="0" algn="ctr">
              <a:buNone/>
            </a:pPr>
            <a:endParaRPr lang="en-US" sz="2400">
              <a:ea typeface="Calibri"/>
              <a:cs typeface="Calibri"/>
            </a:endParaRPr>
          </a:p>
          <a:p>
            <a:pPr marL="0" indent="0" algn="ctr">
              <a:buNone/>
            </a:pPr>
            <a:r>
              <a:rPr lang="en-US" sz="2400">
                <a:ea typeface="Calibri"/>
                <a:cs typeface="Calibri"/>
              </a:rPr>
              <a:t>Binnen </a:t>
            </a:r>
            <a:r>
              <a:rPr lang="en-US" sz="2400" err="1">
                <a:ea typeface="Calibri"/>
                <a:cs typeface="Calibri"/>
              </a:rPr>
              <a:t>deze</a:t>
            </a:r>
            <a:r>
              <a:rPr lang="en-US" sz="2400">
                <a:ea typeface="Calibri"/>
                <a:cs typeface="Calibri"/>
              </a:rPr>
              <a:t> </a:t>
            </a:r>
            <a:r>
              <a:rPr lang="en-US" sz="2400" err="1">
                <a:ea typeface="Calibri"/>
                <a:cs typeface="Calibri"/>
              </a:rPr>
              <a:t>pijler</a:t>
            </a:r>
            <a:r>
              <a:rPr lang="en-US" sz="2400">
                <a:ea typeface="Calibri"/>
                <a:cs typeface="Calibri"/>
              </a:rPr>
              <a:t> </a:t>
            </a:r>
            <a:r>
              <a:rPr lang="en-US" sz="2400" err="1">
                <a:ea typeface="Calibri"/>
                <a:cs typeface="Calibri"/>
              </a:rPr>
              <a:t>kunnen</a:t>
            </a:r>
            <a:r>
              <a:rPr lang="en-US" sz="2400">
                <a:ea typeface="Calibri"/>
                <a:cs typeface="Calibri"/>
              </a:rPr>
              <a:t> vier </a:t>
            </a:r>
            <a:r>
              <a:rPr lang="en-US" sz="2400" err="1">
                <a:ea typeface="Calibri"/>
                <a:cs typeface="Calibri"/>
              </a:rPr>
              <a:t>projecten</a:t>
            </a:r>
            <a:r>
              <a:rPr lang="en-US" sz="2400">
                <a:ea typeface="Calibri"/>
                <a:cs typeface="Calibri"/>
              </a:rPr>
              <a:t> budget </a:t>
            </a:r>
            <a:r>
              <a:rPr lang="en-US" sz="2400" err="1">
                <a:ea typeface="Calibri"/>
                <a:cs typeface="Calibri"/>
              </a:rPr>
              <a:t>toegekend</a:t>
            </a:r>
            <a:r>
              <a:rPr lang="en-US" sz="2400">
                <a:ea typeface="Calibri"/>
                <a:cs typeface="Calibri"/>
              </a:rPr>
              <a:t> </a:t>
            </a:r>
            <a:r>
              <a:rPr lang="en-US" sz="2400" err="1">
                <a:ea typeface="Calibri"/>
                <a:cs typeface="Calibri"/>
              </a:rPr>
              <a:t>krijgen</a:t>
            </a:r>
            <a:r>
              <a:rPr lang="en-US" sz="2400">
                <a:ea typeface="Calibri"/>
                <a:cs typeface="Calibri"/>
              </a:rPr>
              <a:t>.</a:t>
            </a:r>
          </a:p>
        </p:txBody>
      </p:sp>
    </p:spTree>
    <p:extLst>
      <p:ext uri="{BB962C8B-B14F-4D97-AF65-F5344CB8AC3E}">
        <p14:creationId xmlns:p14="http://schemas.microsoft.com/office/powerpoint/2010/main" val="1756568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OVER DE ORGANISATIE</a:t>
            </a:r>
            <a:endParaRPr/>
          </a:p>
        </p:txBody>
      </p:sp>
      <p:graphicFrame>
        <p:nvGraphicFramePr>
          <p:cNvPr id="4" name="Tabel 3">
            <a:extLst>
              <a:ext uri="{FF2B5EF4-FFF2-40B4-BE49-F238E27FC236}">
                <a16:creationId xmlns:a16="http://schemas.microsoft.com/office/drawing/2014/main" id="{269C6D87-5AB9-A114-9286-4DE3E7F2F1DC}"/>
              </a:ext>
            </a:extLst>
          </p:cNvPr>
          <p:cNvGraphicFramePr>
            <a:graphicFrameLocks noGrp="1"/>
          </p:cNvGraphicFramePr>
          <p:nvPr>
            <p:extLst>
              <p:ext uri="{D42A27DB-BD31-4B8C-83A1-F6EECF244321}">
                <p14:modId xmlns:p14="http://schemas.microsoft.com/office/powerpoint/2010/main" val="3967435440"/>
              </p:ext>
            </p:extLst>
          </p:nvPr>
        </p:nvGraphicFramePr>
        <p:xfrm>
          <a:off x="999066" y="1507066"/>
          <a:ext cx="10202132" cy="4372934"/>
        </p:xfrm>
        <a:graphic>
          <a:graphicData uri="http://schemas.openxmlformats.org/drawingml/2006/table">
            <a:tbl>
              <a:tblPr firstRow="1" bandRow="1">
                <a:tableStyleId>{5C22544A-7EE6-4342-B048-85BDC9FD1C3A}</a:tableStyleId>
              </a:tblPr>
              <a:tblGrid>
                <a:gridCol w="10202132">
                  <a:extLst>
                    <a:ext uri="{9D8B030D-6E8A-4147-A177-3AD203B41FA5}">
                      <a16:colId xmlns:a16="http://schemas.microsoft.com/office/drawing/2014/main" val="3325664145"/>
                    </a:ext>
                  </a:extLst>
                </a:gridCol>
              </a:tblGrid>
              <a:tr h="553398">
                <a:tc>
                  <a:txBody>
                    <a:bodyPr/>
                    <a:lstStyle/>
                    <a:p>
                      <a:r>
                        <a:rPr lang="nl-NL"/>
                        <a:t>Waar staat jullie organisatie voor? Wat voor activiteiten hebben jullie en wat hebben jullie al bereikt? Met welke doelgroep(en) werken jullie? In welk stadsdeel zijn jullie actief?</a:t>
                      </a:r>
                    </a:p>
                  </a:txBody>
                  <a:tcPr/>
                </a:tc>
                <a:extLst>
                  <a:ext uri="{0D108BD9-81ED-4DB2-BD59-A6C34878D82A}">
                    <a16:rowId xmlns:a16="http://schemas.microsoft.com/office/drawing/2014/main" val="4096185222"/>
                  </a:ext>
                </a:extLst>
              </a:tr>
              <a:tr h="3819536">
                <a:tc>
                  <a:txBody>
                    <a:bodyPr/>
                    <a:lstStyle/>
                    <a:p>
                      <a:endParaRPr lang="nl-NL"/>
                    </a:p>
                  </a:txBody>
                  <a:tcPr/>
                </a:tc>
                <a:extLst>
                  <a:ext uri="{0D108BD9-81ED-4DB2-BD59-A6C34878D82A}">
                    <a16:rowId xmlns:a16="http://schemas.microsoft.com/office/drawing/2014/main" val="1852370018"/>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527D3-1C51-8B03-EFE3-11CC22723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77623-B507-D637-403E-E51E0293E863}"/>
              </a:ext>
            </a:extLst>
          </p:cNvPr>
          <p:cNvSpPr>
            <a:spLocks noGrp="1"/>
          </p:cNvSpPr>
          <p:nvPr>
            <p:ph type="title"/>
          </p:nvPr>
        </p:nvSpPr>
        <p:spPr/>
        <p:txBody>
          <a:bodyPr>
            <a:normAutofit/>
          </a:bodyPr>
          <a:lstStyle/>
          <a:p>
            <a:pPr algn="ctr"/>
            <a:r>
              <a:rPr lang="nl-NL" sz="4400" b="1"/>
              <a:t>DOELGROEP VAN HET PROJECT</a:t>
            </a:r>
            <a:endParaRPr sz="4400" b="1"/>
          </a:p>
        </p:txBody>
      </p:sp>
      <p:graphicFrame>
        <p:nvGraphicFramePr>
          <p:cNvPr id="5" name="Tijdelijke aanduiding voor inhoud 4">
            <a:extLst>
              <a:ext uri="{FF2B5EF4-FFF2-40B4-BE49-F238E27FC236}">
                <a16:creationId xmlns:a16="http://schemas.microsoft.com/office/drawing/2014/main" id="{B8D22CAF-F32C-6F7F-21A5-C51071A01CB1}"/>
              </a:ext>
            </a:extLst>
          </p:cNvPr>
          <p:cNvGraphicFramePr>
            <a:graphicFrameLocks noGrp="1"/>
          </p:cNvGraphicFramePr>
          <p:nvPr>
            <p:ph idx="1"/>
            <p:extLst>
              <p:ext uri="{D42A27DB-BD31-4B8C-83A1-F6EECF244321}">
                <p14:modId xmlns:p14="http://schemas.microsoft.com/office/powerpoint/2010/main" val="1964652381"/>
              </p:ext>
            </p:extLst>
          </p:nvPr>
        </p:nvGraphicFramePr>
        <p:xfrm>
          <a:off x="838200" y="1597025"/>
          <a:ext cx="10515600" cy="4514111"/>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2015198"/>
                    </a:ext>
                  </a:extLst>
                </a:gridCol>
                <a:gridCol w="5257800">
                  <a:extLst>
                    <a:ext uri="{9D8B030D-6E8A-4147-A177-3AD203B41FA5}">
                      <a16:colId xmlns:a16="http://schemas.microsoft.com/office/drawing/2014/main" val="2568163243"/>
                    </a:ext>
                  </a:extLst>
                </a:gridCol>
              </a:tblGrid>
              <a:tr h="566665">
                <a:tc>
                  <a:txBody>
                    <a:bodyPr/>
                    <a:lstStyle/>
                    <a:p>
                      <a:r>
                        <a:rPr lang="nl-NL"/>
                        <a:t>Doelgroep</a:t>
                      </a:r>
                    </a:p>
                  </a:txBody>
                  <a:tcPr/>
                </a:tc>
                <a:tc>
                  <a:txBody>
                    <a:bodyPr/>
                    <a:lstStyle/>
                    <a:p>
                      <a:endParaRPr lang="nl-NL"/>
                    </a:p>
                  </a:txBody>
                  <a:tcPr/>
                </a:tc>
                <a:extLst>
                  <a:ext uri="{0D108BD9-81ED-4DB2-BD59-A6C34878D82A}">
                    <a16:rowId xmlns:a16="http://schemas.microsoft.com/office/drawing/2014/main" val="2040637313"/>
                  </a:ext>
                </a:extLst>
              </a:tr>
              <a:tr h="1940109">
                <a:tc>
                  <a:txBody>
                    <a:bodyPr/>
                    <a:lstStyle/>
                    <a:p>
                      <a:pPr marL="0" marR="0" lvl="0" indent="0" algn="l" rtl="0" eaLnBrk="1" fontAlgn="auto" latinLnBrk="0" hangingPunct="1">
                        <a:lnSpc>
                          <a:spcPct val="100000"/>
                        </a:lnSpc>
                        <a:spcBef>
                          <a:spcPts val="0"/>
                        </a:spcBef>
                        <a:spcAft>
                          <a:spcPts val="0"/>
                        </a:spcAft>
                        <a:buClrTx/>
                        <a:buSzTx/>
                        <a:buFontTx/>
                        <a:buNone/>
                      </a:pPr>
                      <a:r>
                        <a:rPr lang="nl-NL"/>
                        <a:t>Wie is de doelgroep van het project en wat zijn de kenmerken van jouw doelgroep (bijvoorbeeld, genderidentiteit, leeftijd, achtergrond, etc.)?</a:t>
                      </a:r>
                    </a:p>
                  </a:txBody>
                  <a:tcPr/>
                </a:tc>
                <a:tc>
                  <a:txBody>
                    <a:bodyPr/>
                    <a:lstStyle/>
                    <a:p>
                      <a:endParaRPr lang="nl-NL"/>
                    </a:p>
                  </a:txBody>
                  <a:tcPr/>
                </a:tc>
                <a:extLst>
                  <a:ext uri="{0D108BD9-81ED-4DB2-BD59-A6C34878D82A}">
                    <a16:rowId xmlns:a16="http://schemas.microsoft.com/office/drawing/2014/main" val="789923454"/>
                  </a:ext>
                </a:extLst>
              </a:tr>
              <a:tr h="200733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a:t>Hoe bereiken jullie hen? Mond-op-mond reclame, via andere organisaties, flyers, sociale media?</a:t>
                      </a:r>
                    </a:p>
                  </a:txBody>
                  <a:tcPr/>
                </a:tc>
                <a:tc>
                  <a:txBody>
                    <a:bodyPr/>
                    <a:lstStyle/>
                    <a:p>
                      <a:endParaRPr lang="nl-NL"/>
                    </a:p>
                  </a:txBody>
                  <a:tcPr/>
                </a:tc>
                <a:extLst>
                  <a:ext uri="{0D108BD9-81ED-4DB2-BD59-A6C34878D82A}">
                    <a16:rowId xmlns:a16="http://schemas.microsoft.com/office/drawing/2014/main" val="2633897643"/>
                  </a:ext>
                </a:extLst>
              </a:tr>
            </a:tbl>
          </a:graphicData>
        </a:graphic>
      </p:graphicFrame>
    </p:spTree>
    <p:extLst>
      <p:ext uri="{BB962C8B-B14F-4D97-AF65-F5344CB8AC3E}">
        <p14:creationId xmlns:p14="http://schemas.microsoft.com/office/powerpoint/2010/main" val="1392290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ONDERWERP EN BELANG VAN JE PROJECT</a:t>
            </a:r>
          </a:p>
        </p:txBody>
      </p:sp>
      <p:graphicFrame>
        <p:nvGraphicFramePr>
          <p:cNvPr id="7" name="Tabel 3">
            <a:extLst>
              <a:ext uri="{FF2B5EF4-FFF2-40B4-BE49-F238E27FC236}">
                <a16:creationId xmlns:a16="http://schemas.microsoft.com/office/drawing/2014/main" id="{8AC650B5-015B-79D0-EAC4-E8BE183D4BFC}"/>
              </a:ext>
            </a:extLst>
          </p:cNvPr>
          <p:cNvGraphicFramePr>
            <a:graphicFrameLocks noGrp="1"/>
          </p:cNvGraphicFramePr>
          <p:nvPr>
            <p:extLst>
              <p:ext uri="{D42A27DB-BD31-4B8C-83A1-F6EECF244321}">
                <p14:modId xmlns:p14="http://schemas.microsoft.com/office/powerpoint/2010/main" val="3550053753"/>
              </p:ext>
            </p:extLst>
          </p:nvPr>
        </p:nvGraphicFramePr>
        <p:xfrm>
          <a:off x="836373" y="1546225"/>
          <a:ext cx="10202132" cy="2393437"/>
        </p:xfrm>
        <a:graphic>
          <a:graphicData uri="http://schemas.openxmlformats.org/drawingml/2006/table">
            <a:tbl>
              <a:tblPr firstRow="1" bandRow="1">
                <a:tableStyleId>{5C22544A-7EE6-4342-B048-85BDC9FD1C3A}</a:tableStyleId>
              </a:tblPr>
              <a:tblGrid>
                <a:gridCol w="10202132">
                  <a:extLst>
                    <a:ext uri="{9D8B030D-6E8A-4147-A177-3AD203B41FA5}">
                      <a16:colId xmlns:a16="http://schemas.microsoft.com/office/drawing/2014/main" val="3325664145"/>
                    </a:ext>
                  </a:extLst>
                </a:gridCol>
              </a:tblGrid>
              <a:tr h="563162">
                <a:tc>
                  <a:txBody>
                    <a:bodyPr/>
                    <a:lstStyle/>
                    <a:p>
                      <a:pPr lvl="0">
                        <a:buNone/>
                      </a:pPr>
                      <a:r>
                        <a:rPr lang="nl-NL" sz="1400" b="1" i="0" u="none" strike="noStrike" noProof="0">
                          <a:solidFill>
                            <a:srgbClr val="FFFFFF"/>
                          </a:solidFill>
                          <a:latin typeface="Calibri"/>
                          <a:ea typeface="Calibri"/>
                          <a:cs typeface="Calibri"/>
                        </a:rPr>
                        <a:t>Welk probleem lost jullie project op? Beschrijf dit aan de hand van minimaal één concrete situatie of casus uit jullie praktijk die laat zien waar de doelgroep van het project tegenaan loopt. </a:t>
                      </a:r>
                      <a:endParaRPr lang="nl-NL"/>
                    </a:p>
                  </a:txBody>
                  <a:tcPr/>
                </a:tc>
                <a:extLst>
                  <a:ext uri="{0D108BD9-81ED-4DB2-BD59-A6C34878D82A}">
                    <a16:rowId xmlns:a16="http://schemas.microsoft.com/office/drawing/2014/main" val="4096185222"/>
                  </a:ext>
                </a:extLst>
              </a:tr>
              <a:tr h="1830275">
                <a:tc>
                  <a:txBody>
                    <a:bodyPr/>
                    <a:lstStyle/>
                    <a:p>
                      <a:r>
                        <a:rPr lang="nl-NL" i="1"/>
                        <a:t>Voorbeeld antwoord: Een voorbeeld uit onze praktijk is Rolf, een 46-jarige man uit Amsterdam Oost. Rolf is gescheiden en heeft twee kinderen. Door moeizame communicatie met zijn ex-partner speelt hij geen actieve rol in de zorg en opvoeding van zijn kinderen. De zorg en verantwoordelijkheid komen daardoor grotendeels bij zijn ex-partner terecht.</a:t>
                      </a:r>
                    </a:p>
                    <a:p>
                      <a:r>
                        <a:rPr lang="nl-NL" i="1"/>
                        <a:t>Tegelijkertijd wil Rolf wel een actievere vader zijn. Hij wil meer betrokken zijn bij zijn kinderen, maar weet niet goed hoe hij dat moet aanpakken en vindt het lastig om hierover met zijn ex-partner in gesprek te gaan. Rolf staat hierin niet alleen: in ons netwerk kennen we nog ongeveer twintig mannen in een vergelijkbare situatie.</a:t>
                      </a:r>
                    </a:p>
                    <a:p>
                      <a:endParaRPr lang="nl-NL"/>
                    </a:p>
                  </a:txBody>
                  <a:tcPr/>
                </a:tc>
                <a:extLst>
                  <a:ext uri="{0D108BD9-81ED-4DB2-BD59-A6C34878D82A}">
                    <a16:rowId xmlns:a16="http://schemas.microsoft.com/office/drawing/2014/main" val="1852370018"/>
                  </a:ext>
                </a:extLst>
              </a:tr>
            </a:tbl>
          </a:graphicData>
        </a:graphic>
      </p:graphicFrame>
      <p:graphicFrame>
        <p:nvGraphicFramePr>
          <p:cNvPr id="9" name="Tabel 4">
            <a:extLst>
              <a:ext uri="{FF2B5EF4-FFF2-40B4-BE49-F238E27FC236}">
                <a16:creationId xmlns:a16="http://schemas.microsoft.com/office/drawing/2014/main" id="{9E952A6D-6B43-7614-03AE-F2090C80187D}"/>
              </a:ext>
            </a:extLst>
          </p:cNvPr>
          <p:cNvGraphicFramePr>
            <a:graphicFrameLocks noGrp="1"/>
          </p:cNvGraphicFramePr>
          <p:nvPr>
            <p:extLst>
              <p:ext uri="{D42A27DB-BD31-4B8C-83A1-F6EECF244321}">
                <p14:modId xmlns:p14="http://schemas.microsoft.com/office/powerpoint/2010/main" val="1612500913"/>
              </p:ext>
            </p:extLst>
          </p:nvPr>
        </p:nvGraphicFramePr>
        <p:xfrm>
          <a:off x="838200" y="3937000"/>
          <a:ext cx="10207609" cy="2464079"/>
        </p:xfrm>
        <a:graphic>
          <a:graphicData uri="http://schemas.openxmlformats.org/drawingml/2006/table">
            <a:tbl>
              <a:tblPr firstRow="1" bandRow="1">
                <a:tableStyleId>{5C22544A-7EE6-4342-B048-85BDC9FD1C3A}</a:tableStyleId>
              </a:tblPr>
              <a:tblGrid>
                <a:gridCol w="10207609">
                  <a:extLst>
                    <a:ext uri="{9D8B030D-6E8A-4147-A177-3AD203B41FA5}">
                      <a16:colId xmlns:a16="http://schemas.microsoft.com/office/drawing/2014/main" val="3325664145"/>
                    </a:ext>
                  </a:extLst>
                </a:gridCol>
              </a:tblGrid>
              <a:tr h="426476">
                <a:tc>
                  <a:txBody>
                    <a:bodyPr/>
                    <a:lstStyle/>
                    <a:p>
                      <a:r>
                        <a:rPr lang="nl-NL"/>
                        <a:t>Wat zijn de behoeften van je doelgroep? Wat hebben zij nodig om dit probleem op te lossen?</a:t>
                      </a:r>
                    </a:p>
                  </a:txBody>
                  <a:tcPr/>
                </a:tc>
                <a:extLst>
                  <a:ext uri="{0D108BD9-81ED-4DB2-BD59-A6C34878D82A}">
                    <a16:rowId xmlns:a16="http://schemas.microsoft.com/office/drawing/2014/main" val="4096185222"/>
                  </a:ext>
                </a:extLst>
              </a:tr>
              <a:tr h="2037603">
                <a:tc>
                  <a:txBody>
                    <a:bodyPr/>
                    <a:lstStyle/>
                    <a:p>
                      <a:r>
                        <a:rPr lang="nl-NL" i="1"/>
                        <a:t>Voorbeeld antwoord: De mannen in onze doelgroep hebben vooral behoefte aan handvatten om hun rol als vader opnieuw vorm te geven na een scheiding. Ze willen wel betrokken zijn bij hun kinderen, maar lopen vast in hoe ze het gesprek met hun ex-partner kunnen voeren en hoe ze afspraken goed kunnen maken en vasthouden.</a:t>
                      </a:r>
                    </a:p>
                    <a:p>
                      <a:r>
                        <a:rPr lang="nl-NL" i="1"/>
                        <a:t>In het geval van Rolf betekent dit dat hij behoefte heeft aan praktische ondersteuning in communicatie, zodat gesprekken met zijn ex-partner minder snel vastlopen en er meer ruimte komt voor samenwerking rondom de kinderen. Ook heeft hij behoefte aan inzicht in zijn rol als vader in een nieuwe gezinssituatie en concrete stappen om weer actief betrokken te raken bij de zorg en opvoeding.</a:t>
                      </a:r>
                    </a:p>
                    <a:p>
                      <a:r>
                        <a:rPr lang="nl-NL" i="1"/>
                        <a:t>Daarnaast helpt het deze mannen als ze kunnen leren van anderen in een vergelijkbare situatie. Rolf staat hierin niet alleen; het delen van ervaringen met andere vaders kan helpen om onzekerheid te verminderen en te zien wat wel werkt in de praktijk.</a:t>
                      </a:r>
                    </a:p>
                  </a:txBody>
                  <a:tcPr/>
                </a:tc>
                <a:extLst>
                  <a:ext uri="{0D108BD9-81ED-4DB2-BD59-A6C34878D82A}">
                    <a16:rowId xmlns:a16="http://schemas.microsoft.com/office/drawing/2014/main" val="185237001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nl-NL" sz="4400" b="1"/>
              <a:t>WAT WIL JE MET DIT PROJECT BEREIKEN?</a:t>
            </a:r>
            <a:br>
              <a:rPr lang="nl-NL"/>
            </a:br>
            <a:r>
              <a:rPr lang="nl-NL" sz="2200" u="sng"/>
              <a:t>Licht toe hoe dit project bijdraagt aan de emancipatie van vrouwen</a:t>
            </a:r>
            <a:endParaRPr u="sng"/>
          </a:p>
        </p:txBody>
      </p:sp>
      <p:graphicFrame>
        <p:nvGraphicFramePr>
          <p:cNvPr id="5" name="Tijdelijke aanduiding voor inhoud 4">
            <a:extLst>
              <a:ext uri="{FF2B5EF4-FFF2-40B4-BE49-F238E27FC236}">
                <a16:creationId xmlns:a16="http://schemas.microsoft.com/office/drawing/2014/main" id="{58F4855D-93A6-80AA-7489-8E826DBC37CE}"/>
              </a:ext>
            </a:extLst>
          </p:cNvPr>
          <p:cNvGraphicFramePr>
            <a:graphicFrameLocks/>
          </p:cNvGraphicFramePr>
          <p:nvPr/>
        </p:nvGraphicFramePr>
        <p:xfrm>
          <a:off x="838200" y="1825623"/>
          <a:ext cx="10515600" cy="2714972"/>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2015198"/>
                    </a:ext>
                  </a:extLst>
                </a:gridCol>
                <a:gridCol w="5257800">
                  <a:extLst>
                    <a:ext uri="{9D8B030D-6E8A-4147-A177-3AD203B41FA5}">
                      <a16:colId xmlns:a16="http://schemas.microsoft.com/office/drawing/2014/main" val="2568163243"/>
                    </a:ext>
                  </a:extLst>
                </a:gridCol>
              </a:tblGrid>
              <a:tr h="0">
                <a:tc>
                  <a:txBody>
                    <a:bodyPr/>
                    <a:lstStyle/>
                    <a:p>
                      <a:endParaRPr lang="nl-NL"/>
                    </a:p>
                  </a:txBody>
                  <a:tcPr/>
                </a:tc>
                <a:tc>
                  <a:txBody>
                    <a:bodyPr/>
                    <a:lstStyle/>
                    <a:p>
                      <a:endParaRPr lang="nl-NL"/>
                    </a:p>
                  </a:txBody>
                  <a:tcPr/>
                </a:tc>
                <a:extLst>
                  <a:ext uri="{0D108BD9-81ED-4DB2-BD59-A6C34878D82A}">
                    <a16:rowId xmlns:a16="http://schemas.microsoft.com/office/drawing/2014/main" val="2040637313"/>
                  </a:ext>
                </a:extLst>
              </a:tr>
              <a:tr h="51095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a:t>Hoofddoel van het project (in 1 zin)</a:t>
                      </a:r>
                    </a:p>
                  </a:txBody>
                  <a:tcPr/>
                </a:tc>
                <a:tc>
                  <a:txBody>
                    <a:bodyPr/>
                    <a:lstStyle/>
                    <a:p>
                      <a:endParaRPr lang="nl-NL"/>
                    </a:p>
                  </a:txBody>
                  <a:tcPr/>
                </a:tc>
                <a:extLst>
                  <a:ext uri="{0D108BD9-81ED-4DB2-BD59-A6C34878D82A}">
                    <a16:rowId xmlns:a16="http://schemas.microsoft.com/office/drawing/2014/main" val="789923454"/>
                  </a:ext>
                </a:extLst>
              </a:tr>
              <a:tr h="132046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a:t>Wat hebben de deelnemers hierna geleerd? Wat kunnen ze? Noem minimaal 3 punten</a:t>
                      </a:r>
                    </a:p>
                  </a:txBody>
                  <a:tcPr/>
                </a:tc>
                <a:tc>
                  <a:txBody>
                    <a:bodyPr/>
                    <a:lstStyle/>
                    <a:p>
                      <a:r>
                        <a:rPr lang="nl-NL"/>
                        <a:t>1. </a:t>
                      </a:r>
                    </a:p>
                    <a:p>
                      <a:endParaRPr lang="nl-NL"/>
                    </a:p>
                    <a:p>
                      <a:r>
                        <a:rPr lang="nl-NL"/>
                        <a:t>2.</a:t>
                      </a:r>
                    </a:p>
                    <a:p>
                      <a:endParaRPr lang="nl-NL"/>
                    </a:p>
                    <a:p>
                      <a:r>
                        <a:rPr lang="nl-NL"/>
                        <a:t>3.</a:t>
                      </a:r>
                    </a:p>
                    <a:p>
                      <a:endParaRPr lang="nl-NL"/>
                    </a:p>
                  </a:txBody>
                  <a:tcPr/>
                </a:tc>
                <a:extLst>
                  <a:ext uri="{0D108BD9-81ED-4DB2-BD59-A6C34878D82A}">
                    <a16:rowId xmlns:a16="http://schemas.microsoft.com/office/drawing/2014/main" val="2633897643"/>
                  </a:ext>
                </a:extLst>
              </a:tr>
              <a:tr h="58095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a:t>Wat voor nazorg of doorverwijzing is er na afloop van het project?</a:t>
                      </a:r>
                    </a:p>
                  </a:txBody>
                  <a:tcPr/>
                </a:tc>
                <a:tc>
                  <a:txBody>
                    <a:bodyPr/>
                    <a:lstStyle/>
                    <a:p>
                      <a:endParaRPr lang="nl-NL"/>
                    </a:p>
                  </a:txBody>
                  <a:tcPr/>
                </a:tc>
                <a:extLst>
                  <a:ext uri="{0D108BD9-81ED-4DB2-BD59-A6C34878D82A}">
                    <a16:rowId xmlns:a16="http://schemas.microsoft.com/office/drawing/2014/main" val="2943482323"/>
                  </a:ext>
                </a:extLst>
              </a:tr>
            </a:tbl>
          </a:graphicData>
        </a:graphic>
      </p:graphicFrame>
    </p:spTree>
    <p:extLst>
      <p:ext uri="{BB962C8B-B14F-4D97-AF65-F5344CB8AC3E}">
        <p14:creationId xmlns:p14="http://schemas.microsoft.com/office/powerpoint/2010/main" val="1429314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C061A-B83B-8D87-F488-8FFF16DCB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3EED7D-E9C4-11A1-4A1D-6A396A9B2C14}"/>
              </a:ext>
            </a:extLst>
          </p:cNvPr>
          <p:cNvSpPr>
            <a:spLocks noGrp="1"/>
          </p:cNvSpPr>
          <p:nvPr>
            <p:ph type="title"/>
          </p:nvPr>
        </p:nvSpPr>
        <p:spPr/>
        <p:txBody>
          <a:bodyPr/>
          <a:lstStyle/>
          <a:p>
            <a:pPr algn="ctr"/>
            <a:r>
              <a:rPr lang="nl-NL" sz="4400" b="1"/>
              <a:t>ACTIVITEIT</a:t>
            </a:r>
            <a:r>
              <a:rPr sz="4400" b="1"/>
              <a:t> </a:t>
            </a:r>
            <a:r>
              <a:rPr lang="nl-NL" sz="4400" b="1"/>
              <a:t>1</a:t>
            </a:r>
            <a:br>
              <a:rPr lang="nl-NL"/>
            </a:br>
            <a:r>
              <a:rPr lang="nl-NL" sz="2000"/>
              <a:t>Leg uit wat je gaat doen en waarom</a:t>
            </a:r>
            <a:endParaRPr sz="2000"/>
          </a:p>
        </p:txBody>
      </p:sp>
      <p:graphicFrame>
        <p:nvGraphicFramePr>
          <p:cNvPr id="4" name="Tabel 3">
            <a:extLst>
              <a:ext uri="{FF2B5EF4-FFF2-40B4-BE49-F238E27FC236}">
                <a16:creationId xmlns:a16="http://schemas.microsoft.com/office/drawing/2014/main" id="{FC8C94DB-2E95-A764-03CD-087C04C49EFE}"/>
              </a:ext>
            </a:extLst>
          </p:cNvPr>
          <p:cNvGraphicFramePr>
            <a:graphicFrameLocks noGrp="1"/>
          </p:cNvGraphicFramePr>
          <p:nvPr>
            <p:extLst>
              <p:ext uri="{D42A27DB-BD31-4B8C-83A1-F6EECF244321}">
                <p14:modId xmlns:p14="http://schemas.microsoft.com/office/powerpoint/2010/main" val="3775940665"/>
              </p:ext>
            </p:extLst>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a:t>Hoe draagt deze activiteit bij aan het vergroten van de gelijkwaardigheid tussen mannen en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991902888"/>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0D2BE-7155-6E48-ABC7-0D1A413D1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BAA85-BFF9-335C-BE5D-6DF0FD0D86D6}"/>
              </a:ext>
            </a:extLst>
          </p:cNvPr>
          <p:cNvSpPr>
            <a:spLocks noGrp="1"/>
          </p:cNvSpPr>
          <p:nvPr>
            <p:ph type="title"/>
          </p:nvPr>
        </p:nvSpPr>
        <p:spPr/>
        <p:txBody>
          <a:bodyPr/>
          <a:lstStyle/>
          <a:p>
            <a:pPr algn="ctr"/>
            <a:r>
              <a:rPr lang="nl-NL" sz="4400" b="1"/>
              <a:t>ACTIVITEIT</a:t>
            </a:r>
            <a:r>
              <a:rPr sz="4400" b="1"/>
              <a:t> </a:t>
            </a:r>
            <a:r>
              <a:rPr lang="nl-NL" sz="4400" b="1"/>
              <a:t>2</a:t>
            </a:r>
            <a:br>
              <a:rPr lang="nl-NL"/>
            </a:br>
            <a:r>
              <a:rPr lang="nl-NL" sz="2000"/>
              <a:t>Leg uit wat je gaat doen en waarom</a:t>
            </a:r>
            <a:endParaRPr sz="2000"/>
          </a:p>
        </p:txBody>
      </p:sp>
      <p:graphicFrame>
        <p:nvGraphicFramePr>
          <p:cNvPr id="4" name="Tabel 3">
            <a:extLst>
              <a:ext uri="{FF2B5EF4-FFF2-40B4-BE49-F238E27FC236}">
                <a16:creationId xmlns:a16="http://schemas.microsoft.com/office/drawing/2014/main" id="{F9430491-8A1A-6415-E5B7-662330745B97}"/>
              </a:ext>
            </a:extLst>
          </p:cNvPr>
          <p:cNvGraphicFramePr>
            <a:graphicFrameLocks noGrp="1"/>
          </p:cNvGraphicFramePr>
          <p:nvPr/>
        </p:nvGraphicFramePr>
        <p:xfrm>
          <a:off x="882004" y="1690690"/>
          <a:ext cx="10515600" cy="453359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16120587"/>
                    </a:ext>
                  </a:extLst>
                </a:gridCol>
                <a:gridCol w="5257800">
                  <a:extLst>
                    <a:ext uri="{9D8B030D-6E8A-4147-A177-3AD203B41FA5}">
                      <a16:colId xmlns:a16="http://schemas.microsoft.com/office/drawing/2014/main" val="3664851262"/>
                    </a:ext>
                  </a:extLst>
                </a:gridCol>
              </a:tblGrid>
              <a:tr h="316805">
                <a:tc>
                  <a:txBody>
                    <a:bodyPr/>
                    <a:lstStyle/>
                    <a:p>
                      <a:endParaRPr lang="nl-NL"/>
                    </a:p>
                  </a:txBody>
                  <a:tcPr/>
                </a:tc>
                <a:tc>
                  <a:txBody>
                    <a:bodyPr/>
                    <a:lstStyle/>
                    <a:p>
                      <a:endParaRPr lang="nl-NL"/>
                    </a:p>
                  </a:txBody>
                  <a:tcPr/>
                </a:tc>
                <a:extLst>
                  <a:ext uri="{0D108BD9-81ED-4DB2-BD59-A6C34878D82A}">
                    <a16:rowId xmlns:a16="http://schemas.microsoft.com/office/drawing/2014/main" val="1264887723"/>
                  </a:ext>
                </a:extLst>
              </a:tr>
              <a:tr h="578989">
                <a:tc>
                  <a:txBody>
                    <a:bodyPr/>
                    <a:lstStyle/>
                    <a:p>
                      <a:r>
                        <a:rPr lang="nl-NL"/>
                        <a:t>Type activiteit (</a:t>
                      </a:r>
                      <a:r>
                        <a:rPr lang="nl-NL" sz="1400" b="0" i="0" u="none" strike="noStrike" noProof="0">
                          <a:solidFill>
                            <a:srgbClr val="000000"/>
                          </a:solidFill>
                          <a:latin typeface="Calibri"/>
                          <a:ea typeface="Calibri"/>
                          <a:cs typeface="Calibri"/>
                        </a:rPr>
                        <a:t>workshop, rollenspellen, dialoogsessie, filmvertoning etc)</a:t>
                      </a:r>
                      <a:endParaRPr lang="nl-NL"/>
                    </a:p>
                  </a:txBody>
                  <a:tcPr/>
                </a:tc>
                <a:tc>
                  <a:txBody>
                    <a:bodyPr/>
                    <a:lstStyle/>
                    <a:p>
                      <a:endParaRPr lang="nl-NL"/>
                    </a:p>
                  </a:txBody>
                  <a:tcPr/>
                </a:tc>
                <a:extLst>
                  <a:ext uri="{0D108BD9-81ED-4DB2-BD59-A6C34878D82A}">
                    <a16:rowId xmlns:a16="http://schemas.microsoft.com/office/drawing/2014/main" val="922902617"/>
                  </a:ext>
                </a:extLst>
              </a:tr>
              <a:tr h="557140">
                <a:tc>
                  <a:txBody>
                    <a:bodyPr/>
                    <a:lstStyle/>
                    <a:p>
                      <a:r>
                        <a:rPr lang="nl-NL"/>
                        <a:t>Onderwerp van de activiteit</a:t>
                      </a:r>
                    </a:p>
                  </a:txBody>
                  <a:tcPr/>
                </a:tc>
                <a:tc>
                  <a:txBody>
                    <a:bodyPr/>
                    <a:lstStyle/>
                    <a:p>
                      <a:endParaRPr lang="nl-NL"/>
                    </a:p>
                  </a:txBody>
                  <a:tcPr/>
                </a:tc>
                <a:extLst>
                  <a:ext uri="{0D108BD9-81ED-4DB2-BD59-A6C34878D82A}">
                    <a16:rowId xmlns:a16="http://schemas.microsoft.com/office/drawing/2014/main" val="3476756480"/>
                  </a:ext>
                </a:extLst>
              </a:tr>
              <a:tr h="677308">
                <a:tc>
                  <a:txBody>
                    <a:bodyPr/>
                    <a:lstStyle/>
                    <a:p>
                      <a:r>
                        <a:rPr lang="nl-NL"/>
                        <a:t>Wat leren de deelnemers of wat kunnen ze na afloop?</a:t>
                      </a:r>
                    </a:p>
                  </a:txBody>
                  <a:tcPr/>
                </a:tc>
                <a:tc>
                  <a:txBody>
                    <a:bodyPr/>
                    <a:lstStyle/>
                    <a:p>
                      <a:endParaRPr lang="nl-NL"/>
                    </a:p>
                  </a:txBody>
                  <a:tcPr/>
                </a:tc>
                <a:extLst>
                  <a:ext uri="{0D108BD9-81ED-4DB2-BD59-A6C34878D82A}">
                    <a16:rowId xmlns:a16="http://schemas.microsoft.com/office/drawing/2014/main" val="544238955"/>
                  </a:ext>
                </a:extLst>
              </a:tr>
              <a:tr h="1037812">
                <a:tc>
                  <a:txBody>
                    <a:bodyPr/>
                    <a:lstStyle/>
                    <a:p>
                      <a:pPr lvl="0">
                        <a:buNone/>
                      </a:pPr>
                      <a:r>
                        <a:rPr lang="nl-NL"/>
                        <a:t>Hoe draagt deze activiteit bij aan het vergroten van de gelijkwaardigheid tussen mannen en vrouwen?</a:t>
                      </a:r>
                    </a:p>
                  </a:txBody>
                  <a:tcPr/>
                </a:tc>
                <a:tc>
                  <a:txBody>
                    <a:bodyPr/>
                    <a:lstStyle/>
                    <a:p>
                      <a:endParaRPr lang="nl-NL"/>
                    </a:p>
                  </a:txBody>
                  <a:tcPr/>
                </a:tc>
                <a:extLst>
                  <a:ext uri="{0D108BD9-81ED-4DB2-BD59-A6C34878D82A}">
                    <a16:rowId xmlns:a16="http://schemas.microsoft.com/office/drawing/2014/main" val="790415519"/>
                  </a:ext>
                </a:extLst>
              </a:tr>
              <a:tr h="786551">
                <a:tc>
                  <a:txBody>
                    <a:bodyPr/>
                    <a:lstStyle/>
                    <a:p>
                      <a:r>
                        <a:rPr lang="nl-NL"/>
                        <a:t>Met welke organisaties/professionals werken jullie samen en hoe gaan jullie ze inzetten?</a:t>
                      </a:r>
                    </a:p>
                  </a:txBody>
                  <a:tcPr/>
                </a:tc>
                <a:tc>
                  <a:txBody>
                    <a:bodyPr/>
                    <a:lstStyle/>
                    <a:p>
                      <a:endParaRPr lang="nl-NL"/>
                    </a:p>
                  </a:txBody>
                  <a:tcPr/>
                </a:tc>
                <a:extLst>
                  <a:ext uri="{0D108BD9-81ED-4DB2-BD59-A6C34878D82A}">
                    <a16:rowId xmlns:a16="http://schemas.microsoft.com/office/drawing/2014/main" val="581080895"/>
                  </a:ext>
                </a:extLst>
              </a:tr>
              <a:tr h="578989">
                <a:tc>
                  <a:txBody>
                    <a:bodyPr/>
                    <a:lstStyle/>
                    <a:p>
                      <a:r>
                        <a:rPr lang="nl-NL"/>
                        <a:t>Welke rol hebben de vrijwilligers?</a:t>
                      </a:r>
                    </a:p>
                  </a:txBody>
                  <a:tcPr/>
                </a:tc>
                <a:tc>
                  <a:txBody>
                    <a:bodyPr/>
                    <a:lstStyle/>
                    <a:p>
                      <a:endParaRPr lang="nl-NL"/>
                    </a:p>
                  </a:txBody>
                  <a:tcPr/>
                </a:tc>
                <a:extLst>
                  <a:ext uri="{0D108BD9-81ED-4DB2-BD59-A6C34878D82A}">
                    <a16:rowId xmlns:a16="http://schemas.microsoft.com/office/drawing/2014/main" val="3807001050"/>
                  </a:ext>
                </a:extLst>
              </a:tr>
            </a:tbl>
          </a:graphicData>
        </a:graphic>
      </p:graphicFrame>
    </p:spTree>
    <p:extLst>
      <p:ext uri="{BB962C8B-B14F-4D97-AF65-F5344CB8AC3E}">
        <p14:creationId xmlns:p14="http://schemas.microsoft.com/office/powerpoint/2010/main" val="3280246460"/>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beeldingen pp vast [Compatibiliteitsmodus]" id="{D544ABFA-1D43-47B1-BD00-DD47A1F243C9}" vid="{534C5164-FC0D-40A2-BA3A-B45146EEE1C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02BB715FDCDA4590E73FC05221BE8E" ma:contentTypeVersion="22" ma:contentTypeDescription="Een nieuw document maken." ma:contentTypeScope="" ma:versionID="3fd6d9971db6265ec9f8a6cb42219ea4">
  <xsd:schema xmlns:xsd="http://www.w3.org/2001/XMLSchema" xmlns:xs="http://www.w3.org/2001/XMLSchema" xmlns:p="http://schemas.microsoft.com/office/2006/metadata/properties" xmlns:ns2="78536850-ad44-49bd-9cb7-6192332badba" xmlns:ns3="7cf0d5d1-7964-499c-af15-faef923d0d5f" targetNamespace="http://schemas.microsoft.com/office/2006/metadata/properties" ma:root="true" ma:fieldsID="9325a30975754106447347404d67d825" ns2:_="" ns3:_="">
    <xsd:import namespace="78536850-ad44-49bd-9cb7-6192332badba"/>
    <xsd:import namespace="7cf0d5d1-7964-499c-af15-faef923d0d5f"/>
    <xsd:element name="properties">
      <xsd:complexType>
        <xsd:sequence>
          <xsd:element name="documentManagement">
            <xsd:complexType>
              <xsd:all>
                <xsd:element ref="ns2:Jaartal" minOccurs="0"/>
                <xsd:element ref="ns2:MediaServiceMetadata" minOccurs="0"/>
                <xsd:element ref="ns2:MediaServiceFastMetadata" minOccurs="0"/>
                <xsd:element ref="ns2:Speerpunt"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oortcategori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36850-ad44-49bd-9cb7-6192332badba" elementFormDefault="qualified">
    <xsd:import namespace="http://schemas.microsoft.com/office/2006/documentManagement/types"/>
    <xsd:import namespace="http://schemas.microsoft.com/office/infopath/2007/PartnerControls"/>
    <xsd:element name="Jaartal" ma:index="2" nillable="true" ma:displayName="Jaartal" ma:format="Dropdown" ma:internalName="Jaartal">
      <xsd:simpleType>
        <xsd:restriction base="dms:Choice">
          <xsd:enumeration value="2021"/>
          <xsd:enumeration value="2020"/>
          <xsd:enumeration value="2019"/>
          <xsd:enumeration value="2022"/>
          <xsd:enumeration value="2018"/>
          <xsd:enumeration value="2023"/>
          <xsd:enumeration value="2024"/>
          <xsd:enumeration value="202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peerpunt" ma:index="11" nillable="true" ma:displayName="Speerpunt" ma:format="Dropdown" ma:internalName="Speerpunt">
      <xsd:simpleType>
        <xsd:restriction base="dms:Choice">
          <xsd:enumeration value="Zelfbeschikking"/>
          <xsd:enumeration value="Zelfbewust opgroeien"/>
          <xsd:enumeration value="Arbeid en zorg"/>
          <xsd:enumeration value="Seksuele en gender diversiteit"/>
          <xsd:enumeration value="Jongens en mannenemancipatie"/>
          <xsd:enumeration value="Gendergerelateerd geweld"/>
          <xsd:enumeration value="SISG"/>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d936b0e5-b05e-4c6c-a248-911999eb51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ortcategorie" ma:index="28" nillable="true" ma:displayName="Soort categorie" ma:format="Dropdown" ma:internalName="Soortcategori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0d5d1-7964-499c-af15-faef923d0d5f" elementFormDefault="qualified">
    <xsd:import namespace="http://schemas.microsoft.com/office/2006/documentManagement/types"/>
    <xsd:import namespace="http://schemas.microsoft.com/office/infopath/2007/PartnerControls"/>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696d0969-1cd3-4011-96e7-478053674f9f}" ma:internalName="TaxCatchAll" ma:showField="CatchAllData" ma:web="7cf0d5d1-7964-499c-af15-faef923d0d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peerpunt xmlns="78536850-ad44-49bd-9cb7-6192332badba" xsi:nil="true"/>
    <Jaartal xmlns="78536850-ad44-49bd-9cb7-6192332badba" xsi:nil="true"/>
    <TaxCatchAll xmlns="7cf0d5d1-7964-499c-af15-faef923d0d5f" xsi:nil="true"/>
    <lcf76f155ced4ddcb4097134ff3c332f xmlns="78536850-ad44-49bd-9cb7-6192332badba">
      <Terms xmlns="http://schemas.microsoft.com/office/infopath/2007/PartnerControls"/>
    </lcf76f155ced4ddcb4097134ff3c332f>
    <Soortcategorie xmlns="78536850-ad44-49bd-9cb7-6192332badba" xsi:nil="true"/>
  </documentManagement>
</p:properties>
</file>

<file path=customXml/itemProps1.xml><?xml version="1.0" encoding="utf-8"?>
<ds:datastoreItem xmlns:ds="http://schemas.openxmlformats.org/officeDocument/2006/customXml" ds:itemID="{FC35EF16-E065-4034-9579-B9948308AB92}">
  <ds:schemaRefs>
    <ds:schemaRef ds:uri="http://schemas.microsoft.com/sharepoint/v3/contenttype/forms"/>
  </ds:schemaRefs>
</ds:datastoreItem>
</file>

<file path=customXml/itemProps2.xml><?xml version="1.0" encoding="utf-8"?>
<ds:datastoreItem xmlns:ds="http://schemas.openxmlformats.org/officeDocument/2006/customXml" ds:itemID="{CD0A9D35-ABD7-43AB-A9CC-831285F6052D}">
  <ds:schemaRefs>
    <ds:schemaRef ds:uri="78536850-ad44-49bd-9cb7-6192332badba"/>
    <ds:schemaRef ds:uri="7cf0d5d1-7964-499c-af15-faef923d0d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5D39335-C222-4CBB-AD40-557611607E4A}">
  <ds:schemaRefs>
    <ds:schemaRef ds:uri="78536850-ad44-49bd-9cb7-6192332badba"/>
    <ds:schemaRef ds:uri="7cf0d5d1-7964-499c-af15-faef923d0d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Kantoorthema</vt:lpstr>
      <vt:lpstr>[TITEL PROJECT] Speerpunt jongens- en mannenemancipatie 2026  Pijler 1: Brede emancipatie van jongens en mannen</vt:lpstr>
      <vt:lpstr>BEOORDELINGSPUNTEN: Waar let de jury op?</vt:lpstr>
      <vt:lpstr>Toelichting pijler 1: Brede emancipatie van jongens en mannen</vt:lpstr>
      <vt:lpstr>OVER DE ORGANISATIE</vt:lpstr>
      <vt:lpstr>DOELGROEP VAN HET PROJECT</vt:lpstr>
      <vt:lpstr>ONDERWERP EN BELANG VAN JE PROJECT</vt:lpstr>
      <vt:lpstr>WAT WIL JE MET DIT PROJECT BEREIKEN? Licht toe hoe dit project bijdraagt aan de emancipatie van vrouwen</vt:lpstr>
      <vt:lpstr>ACTIVITEIT 1 Leg uit wat je gaat doen en waarom</vt:lpstr>
      <vt:lpstr>ACTIVITEIT 2 Leg uit wat je gaat doen en waarom</vt:lpstr>
      <vt:lpstr>ACTIVITEIT 3 Leg uit wat je gaat doen en waarom</vt:lpstr>
      <vt:lpstr>ACTIVITEIT 4 Leg uit wat je gaat doen en waarom</vt:lpstr>
      <vt:lpstr>ACTIVITEIT 5 Leg uit wat je gaat doen en waarom</vt:lpstr>
      <vt:lpstr>BEREIK VAN JOUW PROJECT</vt:lpstr>
      <vt:lpstr>NAZORG</vt:lpstr>
      <vt:lpstr>BEGROTING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revision>9</cp:revision>
  <dcterms:created xsi:type="dcterms:W3CDTF">2013-01-27T09:14:16Z</dcterms:created>
  <dcterms:modified xsi:type="dcterms:W3CDTF">2026-07-16T08:27:46Z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0x0101002502BB715FDCDA4590E73FC05221BE8E</vt:lpwstr>
  </property>
  <property fmtid="{D5CDD505-2E9C-101B-9397-08002B2CF9AE}" pid="3" name="MediaServiceImageTags">
    <vt:lpwstr/>
  </property>
</Properties>
</file>