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67" r:id="rId5"/>
    <p:sldId id="271" r:id="rId6"/>
    <p:sldId id="258" r:id="rId7"/>
    <p:sldId id="276" r:id="rId8"/>
    <p:sldId id="259" r:id="rId9"/>
    <p:sldId id="261" r:id="rId10"/>
    <p:sldId id="272" r:id="rId11"/>
    <p:sldId id="277" r:id="rId12"/>
    <p:sldId id="278" r:id="rId13"/>
    <p:sldId id="262" r:id="rId14"/>
    <p:sldId id="275"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334BA-5BDA-9AA1-67BD-110DCC42EB55}" name="Mara Steevensz" initials="MS" userId="S::msteevensz@diversion.nl::355f52a6-e968-4bf0-93a8-9ecba1c847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710555-3979-ED1E-E568-A186BD13BCC5}" v="6" dt="2026-06-02T09:21:43.277"/>
    <p1510:client id="{BBACF540-BD7E-8045-668E-A9CA8AAF3AC4}" v="3" dt="2026-06-02T09:41:35.38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7" d="100"/>
          <a:sy n="87" d="100"/>
        </p:scale>
        <p:origin x="66" y="30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4500"/>
            </a:lvl1pPr>
          </a:lstStyle>
          <a:p>
            <a:r>
              <a:rPr lang="nl-NL"/>
              <a:t>Klik om de stijl te bewerken</a:t>
            </a:r>
            <a:endParaRPr lang="en-US"/>
          </a:p>
        </p:txBody>
      </p:sp>
      <p:sp>
        <p:nvSpPr>
          <p:cNvPr id="3" name="Ondertitel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 om de ondertitelstijl van het model te bewerken</a:t>
            </a:r>
            <a:endParaRPr lang="en-US"/>
          </a:p>
        </p:txBody>
      </p:sp>
      <p:sp>
        <p:nvSpPr>
          <p:cNvPr id="4" name="Tijdelijke aanduiding voor datum 3"/>
          <p:cNvSpPr>
            <a:spLocks noGrp="1"/>
          </p:cNvSpPr>
          <p:nvPr>
            <p:ph type="dt" sz="half" idx="10"/>
          </p:nvPr>
        </p:nvSpPr>
        <p:spPr/>
        <p:txBody>
          <a:bodyPr/>
          <a:lstStyle>
            <a:lvl1pPr>
              <a:defRPr/>
            </a:lvl1pPr>
          </a:lstStyle>
          <a:p>
            <a:pPr>
              <a:defRPr/>
            </a:pPr>
            <a:fld id="{0617BF9F-80CE-4E61-A060-428FB2955C39}" type="datetimeFigureOut">
              <a:rPr lang="en-US"/>
              <a:pPr>
                <a:defRPr/>
              </a:pPr>
              <a:t>6/2/2026</a:t>
            </a:fld>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AE947E7D-7E97-4354-93D2-552DD5A507D6}" type="slidenum">
              <a:rPr lang="en-US"/>
              <a:pPr>
                <a:defRPr/>
              </a:pPr>
              <a:t>‹#›</a:t>
            </a:fld>
            <a:endParaRPr lang="en-US"/>
          </a:p>
        </p:txBody>
      </p:sp>
    </p:spTree>
    <p:extLst>
      <p:ext uri="{BB962C8B-B14F-4D97-AF65-F5344CB8AC3E}">
        <p14:creationId xmlns:p14="http://schemas.microsoft.com/office/powerpoint/2010/main" val="292821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lvl1pPr>
              <a:defRPr/>
            </a:lvl1pPr>
          </a:lstStyle>
          <a:p>
            <a:pPr>
              <a:defRPr/>
            </a:pPr>
            <a:fld id="{D93962AF-145E-4E73-844A-AC9157F79BAE}" type="datetimeFigureOut">
              <a:rPr lang="en-US"/>
              <a:pPr>
                <a:defRPr/>
              </a:pPr>
              <a:t>6/2/2026</a:t>
            </a:fld>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3CC0E9A4-F86B-4E4D-B12B-1242BC0DE267}" type="slidenum">
              <a:rPr lang="en-US"/>
              <a:pPr>
                <a:defRPr/>
              </a:pPr>
              <a:t>‹#›</a:t>
            </a:fld>
            <a:endParaRPr lang="en-US"/>
          </a:p>
        </p:txBody>
      </p:sp>
    </p:spTree>
    <p:extLst>
      <p:ext uri="{BB962C8B-B14F-4D97-AF65-F5344CB8AC3E}">
        <p14:creationId xmlns:p14="http://schemas.microsoft.com/office/powerpoint/2010/main" val="3822929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1" y="365125"/>
            <a:ext cx="2628900" cy="5811838"/>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838201"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lvl1pPr>
              <a:defRPr/>
            </a:lvl1pPr>
          </a:lstStyle>
          <a:p>
            <a:pPr>
              <a:defRPr/>
            </a:pPr>
            <a:fld id="{AB707640-9ECE-4643-BFF0-823A6F71DFFB}" type="datetimeFigureOut">
              <a:rPr lang="en-US"/>
              <a:pPr>
                <a:defRPr/>
              </a:pPr>
              <a:t>6/2/2026</a:t>
            </a:fld>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20C1E39A-D1C0-4B70-806A-43F9DAD590DA}" type="slidenum">
              <a:rPr lang="en-US"/>
              <a:pPr>
                <a:defRPr/>
              </a:pPr>
              <a:t>‹#›</a:t>
            </a:fld>
            <a:endParaRPr lang="en-US"/>
          </a:p>
        </p:txBody>
      </p:sp>
    </p:spTree>
    <p:extLst>
      <p:ext uri="{BB962C8B-B14F-4D97-AF65-F5344CB8AC3E}">
        <p14:creationId xmlns:p14="http://schemas.microsoft.com/office/powerpoint/2010/main" val="214048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lvl1pPr>
              <a:defRPr/>
            </a:lvl1pPr>
          </a:lstStyle>
          <a:p>
            <a:pPr>
              <a:defRPr/>
            </a:pPr>
            <a:fld id="{979D525F-8C61-4DFD-866C-4A09BF65CBF9}" type="datetimeFigureOut">
              <a:rPr lang="en-US"/>
              <a:pPr>
                <a:defRPr/>
              </a:pPr>
              <a:t>6/2/2026</a:t>
            </a:fld>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202D497E-8D0A-4D72-B058-1AD28C25763F}" type="slidenum">
              <a:rPr lang="en-US"/>
              <a:pPr>
                <a:defRPr/>
              </a:pPr>
              <a:t>‹#›</a:t>
            </a:fld>
            <a:endParaRPr lang="en-US"/>
          </a:p>
        </p:txBody>
      </p:sp>
    </p:spTree>
    <p:extLst>
      <p:ext uri="{BB962C8B-B14F-4D97-AF65-F5344CB8AC3E}">
        <p14:creationId xmlns:p14="http://schemas.microsoft.com/office/powerpoint/2010/main" val="127509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1" y="1709740"/>
            <a:ext cx="10515600" cy="2852737"/>
          </a:xfrm>
        </p:spPr>
        <p:txBody>
          <a:bodyPr anchor="b"/>
          <a:lstStyle>
            <a:lvl1pPr>
              <a:defRPr sz="4500"/>
            </a:lvl1pPr>
          </a:lstStyle>
          <a:p>
            <a:r>
              <a:rPr lang="nl-NL"/>
              <a:t>Klik om de stijl te bewerken</a:t>
            </a:r>
            <a:endParaRPr lang="en-US"/>
          </a:p>
        </p:txBody>
      </p:sp>
      <p:sp>
        <p:nvSpPr>
          <p:cNvPr id="3" name="Tijdelijke aanduiding voor tekst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lvl1pPr>
              <a:defRPr/>
            </a:lvl1pPr>
          </a:lstStyle>
          <a:p>
            <a:pPr>
              <a:defRPr/>
            </a:pPr>
            <a:fld id="{739CCCC6-76D4-490C-8714-A2A39657D694}" type="datetimeFigureOut">
              <a:rPr lang="en-US"/>
              <a:pPr>
                <a:defRPr/>
              </a:pPr>
              <a:t>6/2/2026</a:t>
            </a:fld>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6FD8390A-DAE2-4F37-A95E-D54FE0E47C1B}" type="slidenum">
              <a:rPr lang="en-US"/>
              <a:pPr>
                <a:defRPr/>
              </a:pPr>
              <a:t>‹#›</a:t>
            </a:fld>
            <a:endParaRPr lang="en-US"/>
          </a:p>
        </p:txBody>
      </p:sp>
    </p:spTree>
    <p:extLst>
      <p:ext uri="{BB962C8B-B14F-4D97-AF65-F5344CB8AC3E}">
        <p14:creationId xmlns:p14="http://schemas.microsoft.com/office/powerpoint/2010/main" val="373757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3"/>
          <p:cNvSpPr>
            <a:spLocks noGrp="1"/>
          </p:cNvSpPr>
          <p:nvPr>
            <p:ph type="dt" sz="half" idx="10"/>
          </p:nvPr>
        </p:nvSpPr>
        <p:spPr/>
        <p:txBody>
          <a:bodyPr/>
          <a:lstStyle>
            <a:lvl1pPr>
              <a:defRPr/>
            </a:lvl1pPr>
          </a:lstStyle>
          <a:p>
            <a:pPr>
              <a:defRPr/>
            </a:pPr>
            <a:fld id="{38C81402-6403-483C-9398-88A5A8317B1B}" type="datetimeFigureOut">
              <a:rPr lang="en-US"/>
              <a:pPr>
                <a:defRPr/>
              </a:pPr>
              <a:t>6/2/2026</a:t>
            </a:fld>
            <a:endParaRPr lang="en-US"/>
          </a:p>
        </p:txBody>
      </p:sp>
      <p:sp>
        <p:nvSpPr>
          <p:cNvPr id="6" name="Tijdelijke aanduiding voor voettekst 4"/>
          <p:cNvSpPr>
            <a:spLocks noGrp="1"/>
          </p:cNvSpPr>
          <p:nvPr>
            <p:ph type="ftr" sz="quarter" idx="11"/>
          </p:nvPr>
        </p:nvSpPr>
        <p:spPr/>
        <p:txBody>
          <a:bodyPr/>
          <a:lstStyle>
            <a:lvl1pPr>
              <a:defRPr/>
            </a:lvl1pPr>
          </a:lstStyle>
          <a:p>
            <a:pPr>
              <a:defRPr/>
            </a:pPr>
            <a:endParaRPr lang="en-US"/>
          </a:p>
        </p:txBody>
      </p:sp>
      <p:sp>
        <p:nvSpPr>
          <p:cNvPr id="7" name="Tijdelijke aanduiding voor dianummer 5"/>
          <p:cNvSpPr>
            <a:spLocks noGrp="1"/>
          </p:cNvSpPr>
          <p:nvPr>
            <p:ph type="sldNum" sz="quarter" idx="12"/>
          </p:nvPr>
        </p:nvSpPr>
        <p:spPr/>
        <p:txBody>
          <a:bodyPr/>
          <a:lstStyle>
            <a:lvl1pPr>
              <a:defRPr/>
            </a:lvl1pPr>
          </a:lstStyle>
          <a:p>
            <a:pPr>
              <a:defRPr/>
            </a:pPr>
            <a:fld id="{D4E80B0D-1624-4888-88D0-38C05B5683F0}" type="slidenum">
              <a:rPr lang="en-US"/>
              <a:pPr>
                <a:defRPr/>
              </a:pPr>
              <a:t>‹#›</a:t>
            </a:fld>
            <a:endParaRPr lang="en-US"/>
          </a:p>
        </p:txBody>
      </p:sp>
    </p:spTree>
    <p:extLst>
      <p:ext uri="{BB962C8B-B14F-4D97-AF65-F5344CB8AC3E}">
        <p14:creationId xmlns:p14="http://schemas.microsoft.com/office/powerpoint/2010/main" val="1382156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7"/>
            <a:ext cx="10515600" cy="1325563"/>
          </a:xfrm>
        </p:spPr>
        <p:txBody>
          <a:bodyPr/>
          <a:lstStyle/>
          <a:p>
            <a:r>
              <a:rPr lang="nl-NL"/>
              <a:t>Klik om de stijl te bewerken</a:t>
            </a:r>
            <a:endParaRPr lang="en-US"/>
          </a:p>
        </p:txBody>
      </p:sp>
      <p:sp>
        <p:nvSpPr>
          <p:cNvPr id="3" name="Tijdelijke aanduiding voor tekst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p:cNvSpPr>
            <a:spLocks noGrp="1"/>
          </p:cNvSpPr>
          <p:nvPr>
            <p:ph sz="half" idx="2"/>
          </p:nvPr>
        </p:nvSpPr>
        <p:spPr>
          <a:xfrm>
            <a:off x="839789"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p:cNvSpPr>
            <a:spLocks noGrp="1"/>
          </p:cNvSpPr>
          <p:nvPr>
            <p:ph sz="quarter" idx="4"/>
          </p:nvPr>
        </p:nvSpPr>
        <p:spPr>
          <a:xfrm>
            <a:off x="6172201"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3"/>
          <p:cNvSpPr>
            <a:spLocks noGrp="1"/>
          </p:cNvSpPr>
          <p:nvPr>
            <p:ph type="dt" sz="half" idx="10"/>
          </p:nvPr>
        </p:nvSpPr>
        <p:spPr/>
        <p:txBody>
          <a:bodyPr/>
          <a:lstStyle>
            <a:lvl1pPr>
              <a:defRPr/>
            </a:lvl1pPr>
          </a:lstStyle>
          <a:p>
            <a:pPr>
              <a:defRPr/>
            </a:pPr>
            <a:fld id="{3829AC6E-86CC-4563-AD7D-1766384B8EA6}" type="datetimeFigureOut">
              <a:rPr lang="en-US"/>
              <a:pPr>
                <a:defRPr/>
              </a:pPr>
              <a:t>6/2/2026</a:t>
            </a:fld>
            <a:endParaRPr lang="en-US"/>
          </a:p>
        </p:txBody>
      </p:sp>
      <p:sp>
        <p:nvSpPr>
          <p:cNvPr id="8" name="Tijdelijke aanduiding voor voettekst 4"/>
          <p:cNvSpPr>
            <a:spLocks noGrp="1"/>
          </p:cNvSpPr>
          <p:nvPr>
            <p:ph type="ftr" sz="quarter" idx="11"/>
          </p:nvPr>
        </p:nvSpPr>
        <p:spPr/>
        <p:txBody>
          <a:bodyPr/>
          <a:lstStyle>
            <a:lvl1pPr>
              <a:defRPr/>
            </a:lvl1pPr>
          </a:lstStyle>
          <a:p>
            <a:pPr>
              <a:defRPr/>
            </a:pPr>
            <a:endParaRPr lang="en-US"/>
          </a:p>
        </p:txBody>
      </p:sp>
      <p:sp>
        <p:nvSpPr>
          <p:cNvPr id="9" name="Tijdelijke aanduiding voor dianummer 5"/>
          <p:cNvSpPr>
            <a:spLocks noGrp="1"/>
          </p:cNvSpPr>
          <p:nvPr>
            <p:ph type="sldNum" sz="quarter" idx="12"/>
          </p:nvPr>
        </p:nvSpPr>
        <p:spPr/>
        <p:txBody>
          <a:bodyPr/>
          <a:lstStyle>
            <a:lvl1pPr>
              <a:defRPr/>
            </a:lvl1pPr>
          </a:lstStyle>
          <a:p>
            <a:pPr>
              <a:defRPr/>
            </a:pPr>
            <a:fld id="{37242E67-332A-40DE-B317-58BE9208E84C}" type="slidenum">
              <a:rPr lang="en-US"/>
              <a:pPr>
                <a:defRPr/>
              </a:pPr>
              <a:t>‹#›</a:t>
            </a:fld>
            <a:endParaRPr lang="en-US"/>
          </a:p>
        </p:txBody>
      </p:sp>
    </p:spTree>
    <p:extLst>
      <p:ext uri="{BB962C8B-B14F-4D97-AF65-F5344CB8AC3E}">
        <p14:creationId xmlns:p14="http://schemas.microsoft.com/office/powerpoint/2010/main" val="255409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3"/>
          <p:cNvSpPr>
            <a:spLocks noGrp="1"/>
          </p:cNvSpPr>
          <p:nvPr>
            <p:ph type="dt" sz="half" idx="10"/>
          </p:nvPr>
        </p:nvSpPr>
        <p:spPr/>
        <p:txBody>
          <a:bodyPr/>
          <a:lstStyle>
            <a:lvl1pPr>
              <a:defRPr/>
            </a:lvl1pPr>
          </a:lstStyle>
          <a:p>
            <a:pPr>
              <a:defRPr/>
            </a:pPr>
            <a:fld id="{077BAA35-498E-4A15-B81F-AC364B8A31C1}" type="datetimeFigureOut">
              <a:rPr lang="en-US"/>
              <a:pPr>
                <a:defRPr/>
              </a:pPr>
              <a:t>6/2/2026</a:t>
            </a:fld>
            <a:endParaRPr lang="en-US"/>
          </a:p>
        </p:txBody>
      </p:sp>
      <p:sp>
        <p:nvSpPr>
          <p:cNvPr id="4" name="Tijdelijke aanduiding voor voettekst 4"/>
          <p:cNvSpPr>
            <a:spLocks noGrp="1"/>
          </p:cNvSpPr>
          <p:nvPr>
            <p:ph type="ftr" sz="quarter" idx="11"/>
          </p:nvPr>
        </p:nvSpPr>
        <p:spPr/>
        <p:txBody>
          <a:bodyPr/>
          <a:lstStyle>
            <a:lvl1pPr>
              <a:defRPr/>
            </a:lvl1pPr>
          </a:lstStyle>
          <a:p>
            <a:pPr>
              <a:defRPr/>
            </a:pPr>
            <a:endParaRPr lang="en-US"/>
          </a:p>
        </p:txBody>
      </p:sp>
      <p:sp>
        <p:nvSpPr>
          <p:cNvPr id="5" name="Tijdelijke aanduiding voor dianummer 5"/>
          <p:cNvSpPr>
            <a:spLocks noGrp="1"/>
          </p:cNvSpPr>
          <p:nvPr>
            <p:ph type="sldNum" sz="quarter" idx="12"/>
          </p:nvPr>
        </p:nvSpPr>
        <p:spPr/>
        <p:txBody>
          <a:bodyPr/>
          <a:lstStyle>
            <a:lvl1pPr>
              <a:defRPr/>
            </a:lvl1pPr>
          </a:lstStyle>
          <a:p>
            <a:pPr>
              <a:defRPr/>
            </a:pPr>
            <a:fld id="{5595724F-ABF8-4FF6-8345-AD3EE567B340}" type="slidenum">
              <a:rPr lang="en-US"/>
              <a:pPr>
                <a:defRPr/>
              </a:pPr>
              <a:t>‹#›</a:t>
            </a:fld>
            <a:endParaRPr lang="en-US"/>
          </a:p>
        </p:txBody>
      </p:sp>
    </p:spTree>
    <p:extLst>
      <p:ext uri="{BB962C8B-B14F-4D97-AF65-F5344CB8AC3E}">
        <p14:creationId xmlns:p14="http://schemas.microsoft.com/office/powerpoint/2010/main" val="365592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8484D284-720E-4B87-9C98-81FA1BE44500}" type="datetimeFigureOut">
              <a:rPr lang="en-US"/>
              <a:pPr>
                <a:defRPr/>
              </a:pPr>
              <a:t>6/2/2026</a:t>
            </a:fld>
            <a:endParaRPr lang="en-US"/>
          </a:p>
        </p:txBody>
      </p:sp>
      <p:sp>
        <p:nvSpPr>
          <p:cNvPr id="3" name="Tijdelijke aanduiding voor voettekst 4"/>
          <p:cNvSpPr>
            <a:spLocks noGrp="1"/>
          </p:cNvSpPr>
          <p:nvPr>
            <p:ph type="ftr" sz="quarter" idx="11"/>
          </p:nvPr>
        </p:nvSpPr>
        <p:spPr/>
        <p:txBody>
          <a:bodyPr/>
          <a:lstStyle>
            <a:lvl1pPr>
              <a:defRPr/>
            </a:lvl1pPr>
          </a:lstStyle>
          <a:p>
            <a:pPr>
              <a:defRPr/>
            </a:pPr>
            <a:endParaRPr lang="en-US"/>
          </a:p>
        </p:txBody>
      </p:sp>
      <p:sp>
        <p:nvSpPr>
          <p:cNvPr id="4" name="Tijdelijke aanduiding voor dianummer 5"/>
          <p:cNvSpPr>
            <a:spLocks noGrp="1"/>
          </p:cNvSpPr>
          <p:nvPr>
            <p:ph type="sldNum" sz="quarter" idx="12"/>
          </p:nvPr>
        </p:nvSpPr>
        <p:spPr/>
        <p:txBody>
          <a:bodyPr/>
          <a:lstStyle>
            <a:lvl1pPr>
              <a:defRPr/>
            </a:lvl1pPr>
          </a:lstStyle>
          <a:p>
            <a:pPr>
              <a:defRPr/>
            </a:pPr>
            <a:fld id="{E5A878DE-494B-48FD-B466-F75C835F40FF}" type="slidenum">
              <a:rPr lang="en-US"/>
              <a:pPr>
                <a:defRPr/>
              </a:pPr>
              <a:t>‹#›</a:t>
            </a:fld>
            <a:endParaRPr lang="en-US"/>
          </a:p>
        </p:txBody>
      </p:sp>
    </p:spTree>
    <p:extLst>
      <p:ext uri="{BB962C8B-B14F-4D97-AF65-F5344CB8AC3E}">
        <p14:creationId xmlns:p14="http://schemas.microsoft.com/office/powerpoint/2010/main" val="1506208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2400"/>
            </a:lvl1pPr>
          </a:lstStyle>
          <a:p>
            <a:r>
              <a:rPr lang="nl-NL"/>
              <a:t>Klik om de stijl te bewerken</a:t>
            </a:r>
            <a:endParaRPr lang="en-US"/>
          </a:p>
        </p:txBody>
      </p:sp>
      <p:sp>
        <p:nvSpPr>
          <p:cNvPr id="3" name="Tijdelijke aanduiding voor inhoud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3"/>
          <p:cNvSpPr>
            <a:spLocks noGrp="1"/>
          </p:cNvSpPr>
          <p:nvPr>
            <p:ph type="dt" sz="half" idx="10"/>
          </p:nvPr>
        </p:nvSpPr>
        <p:spPr/>
        <p:txBody>
          <a:bodyPr/>
          <a:lstStyle>
            <a:lvl1pPr>
              <a:defRPr/>
            </a:lvl1pPr>
          </a:lstStyle>
          <a:p>
            <a:pPr>
              <a:defRPr/>
            </a:pPr>
            <a:fld id="{B2B174C7-5E5E-43CE-BCB2-71863615E345}" type="datetimeFigureOut">
              <a:rPr lang="en-US"/>
              <a:pPr>
                <a:defRPr/>
              </a:pPr>
              <a:t>6/2/2026</a:t>
            </a:fld>
            <a:endParaRPr lang="en-US"/>
          </a:p>
        </p:txBody>
      </p:sp>
      <p:sp>
        <p:nvSpPr>
          <p:cNvPr id="6" name="Tijdelijke aanduiding voor voettekst 4"/>
          <p:cNvSpPr>
            <a:spLocks noGrp="1"/>
          </p:cNvSpPr>
          <p:nvPr>
            <p:ph type="ftr" sz="quarter" idx="11"/>
          </p:nvPr>
        </p:nvSpPr>
        <p:spPr/>
        <p:txBody>
          <a:bodyPr/>
          <a:lstStyle>
            <a:lvl1pPr>
              <a:defRPr/>
            </a:lvl1pPr>
          </a:lstStyle>
          <a:p>
            <a:pPr>
              <a:defRPr/>
            </a:pPr>
            <a:endParaRPr lang="en-US"/>
          </a:p>
        </p:txBody>
      </p:sp>
      <p:sp>
        <p:nvSpPr>
          <p:cNvPr id="7" name="Tijdelijke aanduiding voor dianummer 5"/>
          <p:cNvSpPr>
            <a:spLocks noGrp="1"/>
          </p:cNvSpPr>
          <p:nvPr>
            <p:ph type="sldNum" sz="quarter" idx="12"/>
          </p:nvPr>
        </p:nvSpPr>
        <p:spPr/>
        <p:txBody>
          <a:bodyPr/>
          <a:lstStyle>
            <a:lvl1pPr>
              <a:defRPr/>
            </a:lvl1pPr>
          </a:lstStyle>
          <a:p>
            <a:pPr>
              <a:defRPr/>
            </a:pPr>
            <a:fld id="{2C32943F-7543-4217-982F-0EF7AB6FC10F}" type="slidenum">
              <a:rPr lang="en-US"/>
              <a:pPr>
                <a:defRPr/>
              </a:pPr>
              <a:t>‹#›</a:t>
            </a:fld>
            <a:endParaRPr lang="en-US"/>
          </a:p>
        </p:txBody>
      </p:sp>
    </p:spTree>
    <p:extLst>
      <p:ext uri="{BB962C8B-B14F-4D97-AF65-F5344CB8AC3E}">
        <p14:creationId xmlns:p14="http://schemas.microsoft.com/office/powerpoint/2010/main" val="23259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2400"/>
            </a:lvl1pPr>
          </a:lstStyle>
          <a:p>
            <a:r>
              <a:rPr lang="nl-NL"/>
              <a:t>Klik om de stijl te bewerken</a:t>
            </a:r>
            <a:endParaRPr lang="en-US"/>
          </a:p>
        </p:txBody>
      </p:sp>
      <p:sp>
        <p:nvSpPr>
          <p:cNvPr id="3" name="Tijdelijke aanduiding voor afbeelding 2"/>
          <p:cNvSpPr>
            <a:spLocks noGrp="1"/>
          </p:cNvSpPr>
          <p:nvPr>
            <p:ph type="pic" idx="1"/>
          </p:nvPr>
        </p:nvSpPr>
        <p:spPr>
          <a:xfrm>
            <a:off x="5183188" y="987427"/>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nl-NL" noProof="0"/>
              <a:t>Klik op het pictogram als u een afbeelding wilt toevoegen</a:t>
            </a:r>
            <a:endParaRPr lang="en-US" noProof="0"/>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3"/>
          <p:cNvSpPr>
            <a:spLocks noGrp="1"/>
          </p:cNvSpPr>
          <p:nvPr>
            <p:ph type="dt" sz="half" idx="10"/>
          </p:nvPr>
        </p:nvSpPr>
        <p:spPr/>
        <p:txBody>
          <a:bodyPr/>
          <a:lstStyle>
            <a:lvl1pPr>
              <a:defRPr/>
            </a:lvl1pPr>
          </a:lstStyle>
          <a:p>
            <a:pPr>
              <a:defRPr/>
            </a:pPr>
            <a:fld id="{407CE77E-5198-45E6-A2AC-3638F44F55CB}" type="datetimeFigureOut">
              <a:rPr lang="en-US"/>
              <a:pPr>
                <a:defRPr/>
              </a:pPr>
              <a:t>6/2/2026</a:t>
            </a:fld>
            <a:endParaRPr lang="en-US"/>
          </a:p>
        </p:txBody>
      </p:sp>
      <p:sp>
        <p:nvSpPr>
          <p:cNvPr id="6" name="Tijdelijke aanduiding voor voettekst 4"/>
          <p:cNvSpPr>
            <a:spLocks noGrp="1"/>
          </p:cNvSpPr>
          <p:nvPr>
            <p:ph type="ftr" sz="quarter" idx="11"/>
          </p:nvPr>
        </p:nvSpPr>
        <p:spPr/>
        <p:txBody>
          <a:bodyPr/>
          <a:lstStyle>
            <a:lvl1pPr>
              <a:defRPr/>
            </a:lvl1pPr>
          </a:lstStyle>
          <a:p>
            <a:pPr>
              <a:defRPr/>
            </a:pPr>
            <a:endParaRPr lang="en-US"/>
          </a:p>
        </p:txBody>
      </p:sp>
      <p:sp>
        <p:nvSpPr>
          <p:cNvPr id="7" name="Tijdelijke aanduiding voor dianummer 5"/>
          <p:cNvSpPr>
            <a:spLocks noGrp="1"/>
          </p:cNvSpPr>
          <p:nvPr>
            <p:ph type="sldNum" sz="quarter" idx="12"/>
          </p:nvPr>
        </p:nvSpPr>
        <p:spPr/>
        <p:txBody>
          <a:bodyPr/>
          <a:lstStyle>
            <a:lvl1pPr>
              <a:defRPr/>
            </a:lvl1pPr>
          </a:lstStyle>
          <a:p>
            <a:pPr>
              <a:defRPr/>
            </a:pPr>
            <a:fld id="{85251112-F8A0-4EF9-8A91-7ED3757F78D6}" type="slidenum">
              <a:rPr lang="en-US"/>
              <a:pPr>
                <a:defRPr/>
              </a:pPr>
              <a:t>‹#›</a:t>
            </a:fld>
            <a:endParaRPr lang="en-US"/>
          </a:p>
        </p:txBody>
      </p:sp>
    </p:spTree>
    <p:extLst>
      <p:ext uri="{BB962C8B-B14F-4D97-AF65-F5344CB8AC3E}">
        <p14:creationId xmlns:p14="http://schemas.microsoft.com/office/powerpoint/2010/main" val="2443913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838200" y="365127"/>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en-US"/>
              <a:t>Klik om de stijl te bewerken</a:t>
            </a:r>
            <a:endParaRPr lang="en-US" altLang="en-US"/>
          </a:p>
        </p:txBody>
      </p:sp>
      <p:sp>
        <p:nvSpPr>
          <p:cNvPr id="1027" name="Tijdelijke aanduiding voor tekst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en-US"/>
              <a:t>Tekststijl van het model bewerken</a:t>
            </a:r>
          </a:p>
          <a:p>
            <a:pPr lvl="1"/>
            <a:r>
              <a:rPr lang="nl-NL" altLang="en-US"/>
              <a:t>Tweede niveau</a:t>
            </a:r>
          </a:p>
          <a:p>
            <a:pPr lvl="2"/>
            <a:r>
              <a:rPr lang="nl-NL" altLang="en-US"/>
              <a:t>Derde niveau</a:t>
            </a:r>
          </a:p>
          <a:p>
            <a:pPr lvl="3"/>
            <a:r>
              <a:rPr lang="nl-NL" altLang="en-US"/>
              <a:t>Vierde niveau</a:t>
            </a:r>
          </a:p>
          <a:p>
            <a:pPr lvl="4"/>
            <a:r>
              <a:rPr lang="nl-NL" altLang="en-US"/>
              <a:t>Vijfde niveau</a:t>
            </a:r>
            <a:endParaRPr lang="en-US" altLang="en-US"/>
          </a:p>
        </p:txBody>
      </p:sp>
      <p:sp>
        <p:nvSpPr>
          <p:cNvPr id="4" name="Tijdelijke aanduiding voor datum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B109119E-CCE9-4E50-A0BC-883CA1215AD0}" type="datetimeFigureOut">
              <a:rPr lang="en-US"/>
              <a:pPr>
                <a:defRPr/>
              </a:pPr>
              <a:t>6/2/2026</a:t>
            </a:fld>
            <a:endParaRPr lang="en-US"/>
          </a:p>
        </p:txBody>
      </p:sp>
      <p:sp>
        <p:nvSpPr>
          <p:cNvPr id="5" name="Tijdelijke aanduiding voor voettekst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Tijdelijke aanduiding voor dianumm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C22B777D-C330-48A3-9FD6-02ED940FBF8E}" type="slidenum">
              <a:rPr lang="en-US"/>
              <a:pPr>
                <a:defRPr/>
              </a:pPr>
              <a:t>‹#›</a:t>
            </a:fld>
            <a:endParaRPr lang="en-US"/>
          </a:p>
        </p:txBody>
      </p:sp>
    </p:spTree>
    <p:extLst>
      <p:ext uri="{BB962C8B-B14F-4D97-AF65-F5344CB8AC3E}">
        <p14:creationId xmlns:p14="http://schemas.microsoft.com/office/powerpoint/2010/main" val="2999836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lnSpc>
          <a:spcPct val="90000"/>
        </a:lnSpc>
        <a:spcBef>
          <a:spcPct val="0"/>
        </a:spcBef>
        <a:spcAft>
          <a:spcPct val="0"/>
        </a:spcAft>
        <a:defRPr sz="3300" kern="1200">
          <a:solidFill>
            <a:schemeClr val="tx1"/>
          </a:solidFill>
          <a:latin typeface="+mj-lt"/>
          <a:ea typeface="+mj-ea"/>
          <a:cs typeface="+mj-cs"/>
        </a:defRPr>
      </a:lvl1pPr>
      <a:lvl2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3429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6858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0287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3716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ctrTitle"/>
          </p:nvPr>
        </p:nvSpPr>
        <p:spPr>
          <a:xfrm>
            <a:off x="1840752" y="1051895"/>
            <a:ext cx="8610600" cy="1553589"/>
          </a:xfrm>
        </p:spPr>
        <p:txBody>
          <a:bodyPr/>
          <a:lstStyle/>
          <a:p>
            <a:r>
              <a:rPr lang="en-US" sz="6000" b="1" dirty="0">
                <a:latin typeface="Calibri Light"/>
                <a:cs typeface="Calibri Light"/>
              </a:rPr>
              <a:t>[TITEL PROJECT]</a:t>
            </a:r>
            <a:br>
              <a:rPr lang="en-US" altLang="en-US" sz="6000" b="1" dirty="0"/>
            </a:br>
            <a:r>
              <a:rPr lang="en-US" altLang="en-US" sz="3000" b="1" dirty="0" err="1"/>
              <a:t>Onvertelde</a:t>
            </a:r>
            <a:r>
              <a:rPr lang="en-US" altLang="en-US" sz="3000" b="1" dirty="0"/>
              <a:t> </a:t>
            </a:r>
            <a:r>
              <a:rPr lang="en-US" altLang="en-US" sz="3000" b="1" dirty="0" err="1"/>
              <a:t>verhalen</a:t>
            </a:r>
            <a:r>
              <a:rPr lang="en-US" altLang="en-US" sz="3000" b="1" dirty="0"/>
              <a:t> </a:t>
            </a:r>
            <a:r>
              <a:rPr lang="en-US" altLang="en-US" sz="3000" b="1" dirty="0" err="1"/>
              <a:t>uit</a:t>
            </a:r>
            <a:r>
              <a:rPr lang="en-US" altLang="en-US" sz="3000" b="1" dirty="0"/>
              <a:t> de </a:t>
            </a:r>
            <a:r>
              <a:rPr lang="en-US" altLang="en-US" sz="3000" b="1" dirty="0" err="1"/>
              <a:t>Aziatische</a:t>
            </a:r>
            <a:r>
              <a:rPr lang="en-US" altLang="en-US" sz="3000" b="1" dirty="0"/>
              <a:t> </a:t>
            </a:r>
            <a:r>
              <a:rPr lang="en-US" altLang="en-US" sz="3000" b="1" dirty="0" err="1"/>
              <a:t>gemeenschappen</a:t>
            </a:r>
            <a:r>
              <a:rPr lang="en-US" altLang="en-US" sz="3000" b="1" dirty="0"/>
              <a:t> 2026</a:t>
            </a:r>
            <a:endParaRPr lang="en-US" sz="3000" b="1" dirty="0"/>
          </a:p>
        </p:txBody>
      </p:sp>
      <p:sp>
        <p:nvSpPr>
          <p:cNvPr id="2051" name="Ondertitel 2"/>
          <p:cNvSpPr>
            <a:spLocks noGrp="1"/>
          </p:cNvSpPr>
          <p:nvPr>
            <p:ph type="subTitle" idx="1"/>
          </p:nvPr>
        </p:nvSpPr>
        <p:spPr>
          <a:xfrm>
            <a:off x="2314372" y="2678363"/>
            <a:ext cx="3574916" cy="2542895"/>
          </a:xfrm>
        </p:spPr>
        <p:txBody>
          <a:bodyPr/>
          <a:lstStyle/>
          <a:p>
            <a:pPr eaLnBrk="1" hangingPunct="1"/>
            <a:endParaRPr lang="en-US" altLang="en-US" sz="1500" dirty="0">
              <a:cs typeface="Calibri"/>
            </a:endParaRPr>
          </a:p>
          <a:p>
            <a:pPr algn="l" eaLnBrk="1" hangingPunct="1"/>
            <a:r>
              <a:rPr lang="en-US" altLang="en-US" sz="2000" b="1" dirty="0" err="1">
                <a:cs typeface="Calibri"/>
              </a:rPr>
              <a:t>Hoofdaanvrager</a:t>
            </a:r>
            <a:endParaRPr lang="en-US" altLang="en-US" sz="2000" b="1" dirty="0">
              <a:cs typeface="Calibri"/>
            </a:endParaRPr>
          </a:p>
          <a:p>
            <a:pPr marL="257175" indent="-257175" algn="l">
              <a:buChar char="•"/>
            </a:pPr>
            <a:r>
              <a:rPr lang="en-US" altLang="en-US" sz="2000" dirty="0" err="1"/>
              <a:t>Organisatie</a:t>
            </a:r>
            <a:r>
              <a:rPr lang="en-US" altLang="en-US" sz="2000" dirty="0"/>
              <a:t> - </a:t>
            </a:r>
            <a:endParaRPr lang="en-US" altLang="en-US" sz="2000" dirty="0">
              <a:cs typeface="Calibri"/>
            </a:endParaRPr>
          </a:p>
          <a:p>
            <a:pPr marL="257175" indent="-257175" algn="l">
              <a:buChar char="•"/>
            </a:pPr>
            <a:r>
              <a:rPr lang="en-US" altLang="en-US" sz="2000" dirty="0" err="1">
                <a:latin typeface="Calibri"/>
                <a:cs typeface="Calibri"/>
              </a:rPr>
              <a:t>Contactpersoon</a:t>
            </a:r>
            <a:r>
              <a:rPr lang="en-US" altLang="en-US" sz="2000" dirty="0">
                <a:latin typeface="Calibri"/>
                <a:cs typeface="Calibri"/>
              </a:rPr>
              <a:t> - </a:t>
            </a:r>
          </a:p>
          <a:p>
            <a:pPr marL="257175" indent="-257175" algn="l">
              <a:buChar char="•"/>
            </a:pPr>
            <a:r>
              <a:rPr lang="en-US" sz="2000" dirty="0">
                <a:latin typeface="Calibri"/>
                <a:cs typeface="Calibri"/>
              </a:rPr>
              <a:t>Adres - </a:t>
            </a:r>
            <a:endParaRPr lang="en-US" sz="2000" dirty="0">
              <a:cs typeface="Calibri" panose="020F0502020204030204"/>
            </a:endParaRPr>
          </a:p>
          <a:p>
            <a:pPr marL="257175" indent="-257175" algn="l">
              <a:buChar char="•"/>
            </a:pPr>
            <a:r>
              <a:rPr lang="en-US" sz="2000" dirty="0" err="1">
                <a:latin typeface="Calibri"/>
                <a:cs typeface="Calibri"/>
              </a:rPr>
              <a:t>Telefoonnummer</a:t>
            </a:r>
            <a:r>
              <a:rPr lang="en-US" sz="2000" dirty="0">
                <a:latin typeface="Calibri"/>
                <a:cs typeface="Calibri"/>
              </a:rPr>
              <a:t> - </a:t>
            </a:r>
            <a:endParaRPr lang="en-US" sz="2000" dirty="0">
              <a:cs typeface="Calibri"/>
            </a:endParaRPr>
          </a:p>
          <a:p>
            <a:pPr marL="257175" indent="-257175" algn="l">
              <a:buChar char="•"/>
            </a:pPr>
            <a:r>
              <a:rPr lang="en-US" sz="2000" dirty="0">
                <a:latin typeface="Calibri"/>
                <a:cs typeface="Calibri"/>
              </a:rPr>
              <a:t>E-</a:t>
            </a:r>
            <a:r>
              <a:rPr lang="en-US" sz="2000" dirty="0" err="1">
                <a:latin typeface="Calibri"/>
                <a:cs typeface="Calibri"/>
              </a:rPr>
              <a:t>mailadres</a:t>
            </a:r>
            <a:r>
              <a:rPr lang="en-US" sz="2000" dirty="0">
                <a:latin typeface="Calibri"/>
                <a:cs typeface="Calibri"/>
              </a:rPr>
              <a:t> - </a:t>
            </a:r>
            <a:endParaRPr lang="en-US" sz="2000" dirty="0">
              <a:cs typeface="Calibri" panose="020F0502020204030204"/>
            </a:endParaRPr>
          </a:p>
          <a:p>
            <a:endParaRPr lang="en-US" altLang="en-US" dirty="0">
              <a:cs typeface="Calibri"/>
            </a:endParaRPr>
          </a:p>
        </p:txBody>
      </p:sp>
      <p:sp>
        <p:nvSpPr>
          <p:cNvPr id="2" name="TextBox 1">
            <a:extLst>
              <a:ext uri="{FF2B5EF4-FFF2-40B4-BE49-F238E27FC236}">
                <a16:creationId xmlns:a16="http://schemas.microsoft.com/office/drawing/2014/main" id="{4D888941-902C-CA28-4C68-C3F423A04B0D}"/>
              </a:ext>
            </a:extLst>
          </p:cNvPr>
          <p:cNvSpPr txBox="1"/>
          <p:nvPr/>
        </p:nvSpPr>
        <p:spPr>
          <a:xfrm>
            <a:off x="6736717" y="2968607"/>
            <a:ext cx="3637833" cy="3238835"/>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defTabSz="685800" eaLnBrk="0" fontAlgn="base" hangingPunct="0">
              <a:lnSpc>
                <a:spcPct val="90000"/>
              </a:lnSpc>
              <a:spcBef>
                <a:spcPts val="750"/>
              </a:spcBef>
              <a:spcAft>
                <a:spcPct val="0"/>
              </a:spcAft>
            </a:pPr>
            <a:r>
              <a:rPr lang="en-US" sz="2000" b="1" dirty="0">
                <a:solidFill>
                  <a:prstClr val="black"/>
                </a:solidFill>
                <a:latin typeface="Calibri"/>
                <a:cs typeface="Calibri"/>
              </a:rPr>
              <a:t>Mede </a:t>
            </a:r>
            <a:r>
              <a:rPr lang="en-US" sz="2000" b="1" dirty="0" err="1">
                <a:solidFill>
                  <a:prstClr val="black"/>
                </a:solidFill>
                <a:latin typeface="Calibri"/>
                <a:cs typeface="Calibri"/>
              </a:rPr>
              <a:t>aanvrager</a:t>
            </a:r>
            <a:r>
              <a:rPr lang="en-US" sz="2000" b="1" dirty="0">
                <a:solidFill>
                  <a:prstClr val="black"/>
                </a:solidFill>
                <a:latin typeface="Calibri"/>
                <a:cs typeface="Calibri"/>
              </a:rPr>
              <a:t> </a:t>
            </a:r>
            <a:endParaRPr lang="en-US" sz="2000" dirty="0">
              <a:solidFill>
                <a:prstClr val="black"/>
              </a:solidFill>
              <a:latin typeface="Calibri" panose="020F0502020204030204" pitchFamily="34" charset="0"/>
              <a:cs typeface="Calibri"/>
            </a:endParaRPr>
          </a:p>
          <a:p>
            <a:pPr defTabSz="685800" eaLnBrk="0" fontAlgn="base" hangingPunct="0">
              <a:lnSpc>
                <a:spcPct val="90000"/>
              </a:lnSpc>
              <a:spcBef>
                <a:spcPts val="750"/>
              </a:spcBef>
              <a:spcAft>
                <a:spcPct val="0"/>
              </a:spcAft>
            </a:pPr>
            <a:r>
              <a:rPr lang="en-US" sz="1200" i="1" dirty="0">
                <a:solidFill>
                  <a:prstClr val="black"/>
                </a:solidFill>
                <a:latin typeface="Calibri"/>
                <a:cs typeface="Calibri"/>
              </a:rPr>
              <a:t>(</a:t>
            </a:r>
            <a:r>
              <a:rPr lang="en-US" sz="1200" i="1" dirty="0" err="1">
                <a:solidFill>
                  <a:prstClr val="black"/>
                </a:solidFill>
                <a:latin typeface="Calibri"/>
                <a:cs typeface="Calibri"/>
              </a:rPr>
              <a:t>alleen</a:t>
            </a:r>
            <a:r>
              <a:rPr lang="en-US" sz="1200" i="1" dirty="0">
                <a:solidFill>
                  <a:prstClr val="black"/>
                </a:solidFill>
                <a:latin typeface="Calibri"/>
                <a:cs typeface="Calibri"/>
              </a:rPr>
              <a:t> </a:t>
            </a:r>
            <a:r>
              <a:rPr lang="en-US" sz="1200" i="1" dirty="0" err="1">
                <a:solidFill>
                  <a:prstClr val="black"/>
                </a:solidFill>
                <a:latin typeface="Calibri"/>
                <a:cs typeface="Calibri"/>
              </a:rPr>
              <a:t>invullen</a:t>
            </a:r>
            <a:r>
              <a:rPr lang="en-US" sz="1200" i="1" dirty="0">
                <a:solidFill>
                  <a:prstClr val="black"/>
                </a:solidFill>
                <a:latin typeface="Calibri"/>
                <a:cs typeface="Calibri"/>
              </a:rPr>
              <a:t> </a:t>
            </a:r>
            <a:r>
              <a:rPr lang="en-US" sz="1200" i="1" dirty="0" err="1">
                <a:solidFill>
                  <a:prstClr val="black"/>
                </a:solidFill>
                <a:latin typeface="Calibri"/>
                <a:cs typeface="Calibri"/>
              </a:rPr>
              <a:t>wanneer</a:t>
            </a:r>
            <a:r>
              <a:rPr lang="en-US" sz="1200" i="1" dirty="0">
                <a:solidFill>
                  <a:prstClr val="black"/>
                </a:solidFill>
                <a:latin typeface="Calibri"/>
                <a:cs typeface="Calibri"/>
              </a:rPr>
              <a:t> het project </a:t>
            </a:r>
            <a:r>
              <a:rPr lang="en-US" sz="1200" i="1" dirty="0" err="1">
                <a:solidFill>
                  <a:prstClr val="black"/>
                </a:solidFill>
                <a:latin typeface="Calibri"/>
                <a:cs typeface="Calibri"/>
              </a:rPr>
              <a:t>samen</a:t>
            </a:r>
            <a:r>
              <a:rPr lang="en-US" sz="1200" i="1" dirty="0">
                <a:solidFill>
                  <a:prstClr val="black"/>
                </a:solidFill>
                <a:latin typeface="Calibri"/>
                <a:cs typeface="Calibri"/>
              </a:rPr>
              <a:t> met </a:t>
            </a:r>
            <a:r>
              <a:rPr lang="en-US" sz="1200" i="1" dirty="0" err="1">
                <a:solidFill>
                  <a:prstClr val="black"/>
                </a:solidFill>
                <a:latin typeface="Calibri"/>
                <a:cs typeface="Calibri"/>
              </a:rPr>
              <a:t>een</a:t>
            </a:r>
            <a:r>
              <a:rPr lang="en-US" sz="1200" i="1" dirty="0">
                <a:solidFill>
                  <a:prstClr val="black"/>
                </a:solidFill>
                <a:latin typeface="Calibri"/>
                <a:cs typeface="Calibri"/>
              </a:rPr>
              <a:t> </a:t>
            </a:r>
            <a:r>
              <a:rPr lang="en-US" sz="1200" i="1" dirty="0" err="1">
                <a:solidFill>
                  <a:prstClr val="black"/>
                </a:solidFill>
                <a:latin typeface="Calibri"/>
                <a:cs typeface="Calibri"/>
              </a:rPr>
              <a:t>andere</a:t>
            </a:r>
            <a:r>
              <a:rPr lang="en-US" sz="1200" i="1" dirty="0">
                <a:solidFill>
                  <a:prstClr val="black"/>
                </a:solidFill>
                <a:latin typeface="Calibri"/>
                <a:cs typeface="Calibri"/>
              </a:rPr>
              <a:t> </a:t>
            </a:r>
            <a:r>
              <a:rPr lang="en-US" sz="1200" i="1" dirty="0" err="1">
                <a:solidFill>
                  <a:prstClr val="black"/>
                </a:solidFill>
                <a:latin typeface="Calibri"/>
                <a:cs typeface="Calibri"/>
              </a:rPr>
              <a:t>organisatie</a:t>
            </a:r>
            <a:r>
              <a:rPr lang="en-US" sz="1200" i="1" dirty="0">
                <a:solidFill>
                  <a:prstClr val="black"/>
                </a:solidFill>
                <a:latin typeface="Calibri"/>
                <a:cs typeface="Calibri"/>
              </a:rPr>
              <a:t> </a:t>
            </a:r>
            <a:r>
              <a:rPr lang="en-US" sz="1200" i="1" dirty="0" err="1">
                <a:solidFill>
                  <a:prstClr val="black"/>
                </a:solidFill>
                <a:latin typeface="Calibri"/>
                <a:cs typeface="Calibri"/>
              </a:rPr>
              <a:t>opgezet</a:t>
            </a:r>
            <a:r>
              <a:rPr lang="en-US" sz="1200" i="1" dirty="0">
                <a:solidFill>
                  <a:prstClr val="black"/>
                </a:solidFill>
                <a:latin typeface="Calibri"/>
                <a:cs typeface="Calibri"/>
              </a:rPr>
              <a:t> </a:t>
            </a:r>
            <a:r>
              <a:rPr lang="en-US" sz="1200" i="1" dirty="0" err="1">
                <a:solidFill>
                  <a:prstClr val="black"/>
                </a:solidFill>
                <a:latin typeface="Calibri"/>
                <a:cs typeface="Calibri"/>
              </a:rPr>
              <a:t>wordt</a:t>
            </a:r>
            <a:r>
              <a:rPr lang="en-US" sz="1200" i="1" dirty="0">
                <a:solidFill>
                  <a:prstClr val="black"/>
                </a:solidFill>
                <a:latin typeface="Calibri"/>
                <a:cs typeface="Calibri"/>
              </a:rPr>
              <a:t>)</a:t>
            </a:r>
            <a:endParaRPr lang="en-US" sz="1200" i="1" dirty="0">
              <a:solidFill>
                <a:prstClr val="black"/>
              </a:solidFill>
              <a:latin typeface="Calibri" panose="020F0502020204030204" pitchFamily="34" charset="0"/>
              <a:cs typeface="Calibri"/>
            </a:endParaRPr>
          </a:p>
          <a:p>
            <a:pPr marL="257175" indent="-257175" defTabSz="685800" eaLnBrk="0" fontAlgn="base" hangingPunct="0">
              <a:lnSpc>
                <a:spcPct val="90000"/>
              </a:lnSpc>
              <a:spcBef>
                <a:spcPts val="750"/>
              </a:spcBef>
              <a:spcAft>
                <a:spcPct val="0"/>
              </a:spcAft>
              <a:buFont typeface="Arial,Sans-Serif"/>
              <a:buChar char="•"/>
            </a:pPr>
            <a:r>
              <a:rPr lang="en-US" sz="2000" dirty="0" err="1">
                <a:solidFill>
                  <a:prstClr val="black"/>
                </a:solidFill>
                <a:latin typeface="Calibri"/>
                <a:cs typeface="Calibri"/>
              </a:rPr>
              <a:t>Organisatie</a:t>
            </a:r>
            <a:r>
              <a:rPr lang="en-US" sz="2000" dirty="0">
                <a:solidFill>
                  <a:prstClr val="black"/>
                </a:solidFill>
                <a:latin typeface="Calibri"/>
                <a:cs typeface="Calibri"/>
              </a:rPr>
              <a:t> - </a:t>
            </a:r>
          </a:p>
          <a:p>
            <a:pPr marL="257175" indent="-257175" defTabSz="685800" eaLnBrk="0" fontAlgn="base" hangingPunct="0">
              <a:lnSpc>
                <a:spcPct val="90000"/>
              </a:lnSpc>
              <a:spcBef>
                <a:spcPts val="750"/>
              </a:spcBef>
              <a:spcAft>
                <a:spcPct val="0"/>
              </a:spcAft>
              <a:buFont typeface="Arial,Sans-Serif"/>
              <a:buChar char="•"/>
            </a:pPr>
            <a:r>
              <a:rPr lang="en-US" sz="2000" dirty="0" err="1">
                <a:solidFill>
                  <a:prstClr val="black"/>
                </a:solidFill>
                <a:latin typeface="Calibri"/>
                <a:cs typeface="Calibri"/>
              </a:rPr>
              <a:t>Contactpersoon</a:t>
            </a:r>
            <a:r>
              <a:rPr lang="en-US" sz="2000" dirty="0">
                <a:solidFill>
                  <a:prstClr val="black"/>
                </a:solidFill>
                <a:latin typeface="Calibri"/>
                <a:cs typeface="Calibri"/>
              </a:rPr>
              <a:t> - </a:t>
            </a:r>
          </a:p>
          <a:p>
            <a:pPr marL="257175" indent="-257175" defTabSz="685800" eaLnBrk="0" fontAlgn="base" hangingPunct="0">
              <a:lnSpc>
                <a:spcPct val="90000"/>
              </a:lnSpc>
              <a:spcBef>
                <a:spcPts val="750"/>
              </a:spcBef>
              <a:spcAft>
                <a:spcPct val="0"/>
              </a:spcAft>
              <a:buFont typeface="Arial,Sans-Serif"/>
              <a:buChar char="•"/>
            </a:pPr>
            <a:r>
              <a:rPr lang="en-US" sz="2000" dirty="0">
                <a:solidFill>
                  <a:prstClr val="black"/>
                </a:solidFill>
                <a:latin typeface="Calibri"/>
                <a:cs typeface="Calibri"/>
              </a:rPr>
              <a:t>Adres - </a:t>
            </a:r>
          </a:p>
          <a:p>
            <a:pPr marL="257175" indent="-257175" defTabSz="685800" eaLnBrk="0" fontAlgn="base" hangingPunct="0">
              <a:lnSpc>
                <a:spcPct val="90000"/>
              </a:lnSpc>
              <a:spcBef>
                <a:spcPts val="750"/>
              </a:spcBef>
              <a:spcAft>
                <a:spcPct val="0"/>
              </a:spcAft>
              <a:buFont typeface="Arial,Sans-Serif"/>
              <a:buChar char="•"/>
            </a:pPr>
            <a:r>
              <a:rPr lang="en-US" sz="2000" dirty="0" err="1">
                <a:solidFill>
                  <a:prstClr val="black"/>
                </a:solidFill>
                <a:latin typeface="Calibri"/>
                <a:cs typeface="Calibri"/>
              </a:rPr>
              <a:t>Telefoonnummer</a:t>
            </a:r>
            <a:r>
              <a:rPr lang="en-US" sz="2000" dirty="0">
                <a:solidFill>
                  <a:prstClr val="black"/>
                </a:solidFill>
                <a:latin typeface="Calibri"/>
                <a:cs typeface="Calibri"/>
              </a:rPr>
              <a:t> - </a:t>
            </a:r>
          </a:p>
          <a:p>
            <a:pPr marL="257175" indent="-257175" defTabSz="685800" eaLnBrk="0" fontAlgn="base" hangingPunct="0">
              <a:lnSpc>
                <a:spcPct val="90000"/>
              </a:lnSpc>
              <a:spcBef>
                <a:spcPts val="750"/>
              </a:spcBef>
              <a:spcAft>
                <a:spcPct val="0"/>
              </a:spcAft>
              <a:buFont typeface="Arial,Sans-Serif"/>
              <a:buChar char="•"/>
            </a:pPr>
            <a:r>
              <a:rPr lang="en-US" sz="2000" dirty="0">
                <a:solidFill>
                  <a:prstClr val="black"/>
                </a:solidFill>
                <a:latin typeface="Calibri"/>
                <a:cs typeface="Calibri"/>
              </a:rPr>
              <a:t>E-</a:t>
            </a:r>
            <a:r>
              <a:rPr lang="en-US" sz="2000" dirty="0" err="1">
                <a:solidFill>
                  <a:prstClr val="black"/>
                </a:solidFill>
                <a:latin typeface="Calibri"/>
                <a:cs typeface="Calibri"/>
              </a:rPr>
              <a:t>mailadres</a:t>
            </a:r>
            <a:r>
              <a:rPr lang="en-US" sz="2000" dirty="0">
                <a:solidFill>
                  <a:prstClr val="black"/>
                </a:solidFill>
                <a:latin typeface="Calibri"/>
                <a:cs typeface="Calibri"/>
              </a:rPr>
              <a:t> - </a:t>
            </a:r>
          </a:p>
          <a:p>
            <a:pPr algn="ctr" defTabSz="685800" eaLnBrk="0" fontAlgn="base" hangingPunct="0">
              <a:lnSpc>
                <a:spcPct val="90000"/>
              </a:lnSpc>
              <a:spcBef>
                <a:spcPts val="750"/>
              </a:spcBef>
              <a:spcAft>
                <a:spcPct val="0"/>
              </a:spcAft>
            </a:pPr>
            <a:endParaRPr lang="en-US" dirty="0">
              <a:solidFill>
                <a:prstClr val="black"/>
              </a:solidFill>
              <a:latin typeface="Calibri" panose="020F0502020204030204" pitchFamily="34" charset="0"/>
              <a:cs typeface="Calibri"/>
            </a:endParaRPr>
          </a:p>
          <a:p>
            <a:pPr defTabSz="685800" eaLnBrk="0" fontAlgn="base" hangingPunct="0">
              <a:spcBef>
                <a:spcPct val="0"/>
              </a:spcBef>
              <a:spcAft>
                <a:spcPct val="0"/>
              </a:spcAft>
            </a:pPr>
            <a:endParaRPr lang="en-US" sz="1350" dirty="0">
              <a:solidFill>
                <a:prstClr val="black"/>
              </a:solidFill>
              <a:latin typeface="Calibri" panose="020F0502020204030204" pitchFamily="34" charset="0"/>
              <a:cs typeface="Calibri"/>
            </a:endParaRPr>
          </a:p>
        </p:txBody>
      </p:sp>
      <p:pic>
        <p:nvPicPr>
          <p:cNvPr id="4" name="Picture 3" descr="Logo-Gemeente-Amsterdam - Amsterdam Art Center | Amsterdam Art Center">
            <a:extLst>
              <a:ext uri="{FF2B5EF4-FFF2-40B4-BE49-F238E27FC236}">
                <a16:creationId xmlns:a16="http://schemas.microsoft.com/office/drawing/2014/main" id="{9FB24DF0-913B-90B4-9C97-931EED652E22}"/>
              </a:ext>
            </a:extLst>
          </p:cNvPr>
          <p:cNvPicPr>
            <a:picLocks noChangeAspect="1"/>
          </p:cNvPicPr>
          <p:nvPr/>
        </p:nvPicPr>
        <p:blipFill>
          <a:blip r:embed="rId2"/>
          <a:stretch>
            <a:fillRect/>
          </a:stretch>
        </p:blipFill>
        <p:spPr>
          <a:xfrm>
            <a:off x="11666085" y="6601149"/>
            <a:ext cx="480966" cy="20978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NL" sz="4400" b="1"/>
              <a:t>BEREIK VAN JOUW PROJECT</a:t>
            </a:r>
            <a:endParaRPr sz="4400" b="1" dirty="0"/>
          </a:p>
        </p:txBody>
      </p:sp>
      <p:graphicFrame>
        <p:nvGraphicFramePr>
          <p:cNvPr id="4" name="Tijdelijke aanduiding voor inhoud 4">
            <a:extLst>
              <a:ext uri="{FF2B5EF4-FFF2-40B4-BE49-F238E27FC236}">
                <a16:creationId xmlns:a16="http://schemas.microsoft.com/office/drawing/2014/main" id="{4918EEF2-72BF-E21D-73CD-DF765017C0EB}"/>
              </a:ext>
            </a:extLst>
          </p:cNvPr>
          <p:cNvGraphicFramePr>
            <a:graphicFrameLocks/>
          </p:cNvGraphicFramePr>
          <p:nvPr>
            <p:extLst>
              <p:ext uri="{D42A27DB-BD31-4B8C-83A1-F6EECF244321}">
                <p14:modId xmlns:p14="http://schemas.microsoft.com/office/powerpoint/2010/main" val="332580647"/>
              </p:ext>
            </p:extLst>
          </p:nvPr>
        </p:nvGraphicFramePr>
        <p:xfrm>
          <a:off x="840153" y="1510974"/>
          <a:ext cx="10515600" cy="438505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2015198"/>
                    </a:ext>
                  </a:extLst>
                </a:gridCol>
                <a:gridCol w="5257800">
                  <a:extLst>
                    <a:ext uri="{9D8B030D-6E8A-4147-A177-3AD203B41FA5}">
                      <a16:colId xmlns:a16="http://schemas.microsoft.com/office/drawing/2014/main" val="2568163243"/>
                    </a:ext>
                  </a:extLst>
                </a:gridCol>
              </a:tblGrid>
              <a:tr h="642835">
                <a:tc>
                  <a:txBody>
                    <a:bodyPr/>
                    <a:lstStyle/>
                    <a:p>
                      <a:r>
                        <a:rPr lang="nl-NL"/>
                        <a:t>Bereik</a:t>
                      </a:r>
                      <a:endParaRPr lang="nl-NL" dirty="0"/>
                    </a:p>
                  </a:txBody>
                  <a:tcPr/>
                </a:tc>
                <a:tc>
                  <a:txBody>
                    <a:bodyPr/>
                    <a:lstStyle/>
                    <a:p>
                      <a:endParaRPr lang="nl-NL"/>
                    </a:p>
                  </a:txBody>
                  <a:tcPr/>
                </a:tc>
                <a:extLst>
                  <a:ext uri="{0D108BD9-81ED-4DB2-BD59-A6C34878D82A}">
                    <a16:rowId xmlns:a16="http://schemas.microsoft.com/office/drawing/2014/main" val="2040637313"/>
                  </a:ext>
                </a:extLst>
              </a:tr>
              <a:tr h="573959">
                <a:tc>
                  <a:txBody>
                    <a:bodyPr/>
                    <a:lstStyle/>
                    <a:p>
                      <a:pPr marL="0" marR="0" lvl="0" indent="0" algn="l" rtl="0" eaLnBrk="1" fontAlgn="auto" latinLnBrk="0" hangingPunct="1">
                        <a:lnSpc>
                          <a:spcPct val="100000"/>
                        </a:lnSpc>
                        <a:spcBef>
                          <a:spcPts val="0"/>
                        </a:spcBef>
                        <a:spcAft>
                          <a:spcPts val="0"/>
                        </a:spcAft>
                        <a:buClrTx/>
                        <a:buSzTx/>
                        <a:buFontTx/>
                        <a:buNone/>
                      </a:pPr>
                      <a:r>
                        <a:rPr lang="nl-NL"/>
                        <a:t>Aantal deelnemers activiteit 1 (minimaal 15):</a:t>
                      </a:r>
                    </a:p>
                  </a:txBody>
                  <a:tcPr/>
                </a:tc>
                <a:tc>
                  <a:txBody>
                    <a:bodyPr/>
                    <a:lstStyle/>
                    <a:p>
                      <a:endParaRPr lang="nl-NL" dirty="0"/>
                    </a:p>
                  </a:txBody>
                  <a:tcPr/>
                </a:tc>
                <a:extLst>
                  <a:ext uri="{0D108BD9-81ED-4DB2-BD59-A6C34878D82A}">
                    <a16:rowId xmlns:a16="http://schemas.microsoft.com/office/drawing/2014/main" val="789923454"/>
                  </a:ext>
                </a:extLst>
              </a:tr>
              <a:tr h="459167">
                <a:tc>
                  <a:txBody>
                    <a:bodyPr/>
                    <a:lstStyle/>
                    <a:p>
                      <a:pPr marL="0" lvl="0" indent="0" algn="l">
                        <a:lnSpc>
                          <a:spcPct val="100000"/>
                        </a:lnSpc>
                        <a:spcBef>
                          <a:spcPts val="0"/>
                        </a:spcBef>
                        <a:spcAft>
                          <a:spcPts val="0"/>
                        </a:spcAft>
                        <a:buNone/>
                      </a:pPr>
                      <a:r>
                        <a:rPr lang="nl-NL" sz="1400" b="0" i="0" u="none" strike="noStrike" noProof="0">
                          <a:solidFill>
                            <a:srgbClr val="000000"/>
                          </a:solidFill>
                          <a:latin typeface="Calibri"/>
                          <a:ea typeface="Calibri"/>
                          <a:cs typeface="Calibri"/>
                        </a:rPr>
                        <a:t>Aantal deelnemers activiteit 2 (minimaal 15):</a:t>
                      </a:r>
                      <a:endParaRPr lang="en-US"/>
                    </a:p>
                  </a:txBody>
                  <a:tcPr/>
                </a:tc>
                <a:tc>
                  <a:txBody>
                    <a:bodyPr/>
                    <a:lstStyle/>
                    <a:p>
                      <a:pPr lvl="0">
                        <a:buNone/>
                      </a:pPr>
                      <a:endParaRPr lang="nl-NL" dirty="0"/>
                    </a:p>
                  </a:txBody>
                  <a:tcPr/>
                </a:tc>
                <a:extLst>
                  <a:ext uri="{0D108BD9-81ED-4DB2-BD59-A6C34878D82A}">
                    <a16:rowId xmlns:a16="http://schemas.microsoft.com/office/drawing/2014/main" val="1606998392"/>
                  </a:ext>
                </a:extLst>
              </a:tr>
              <a:tr h="459167">
                <a:tc>
                  <a:txBody>
                    <a:bodyPr/>
                    <a:lstStyle/>
                    <a:p>
                      <a:pPr marL="0" lvl="0" indent="0" algn="l">
                        <a:lnSpc>
                          <a:spcPct val="100000"/>
                        </a:lnSpc>
                        <a:spcBef>
                          <a:spcPts val="0"/>
                        </a:spcBef>
                        <a:spcAft>
                          <a:spcPts val="0"/>
                        </a:spcAft>
                        <a:buNone/>
                      </a:pPr>
                      <a:r>
                        <a:rPr lang="nl-NL" sz="1400" b="0" i="0" u="none" strike="noStrike" noProof="0">
                          <a:solidFill>
                            <a:srgbClr val="000000"/>
                          </a:solidFill>
                          <a:latin typeface="Calibri"/>
                          <a:ea typeface="Calibri"/>
                          <a:cs typeface="Calibri"/>
                        </a:rPr>
                        <a:t>Aantal deelnemers activiteit 3 (minimaal 15):</a:t>
                      </a:r>
                      <a:endParaRPr lang="en-US"/>
                    </a:p>
                  </a:txBody>
                  <a:tcPr/>
                </a:tc>
                <a:tc>
                  <a:txBody>
                    <a:bodyPr/>
                    <a:lstStyle/>
                    <a:p>
                      <a:pPr lvl="0">
                        <a:buNone/>
                      </a:pPr>
                      <a:endParaRPr lang="nl-NL" dirty="0"/>
                    </a:p>
                  </a:txBody>
                  <a:tcPr/>
                </a:tc>
                <a:extLst>
                  <a:ext uri="{0D108BD9-81ED-4DB2-BD59-A6C34878D82A}">
                    <a16:rowId xmlns:a16="http://schemas.microsoft.com/office/drawing/2014/main" val="458219575"/>
                  </a:ext>
                </a:extLst>
              </a:tr>
              <a:tr h="43620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dirty="0"/>
                        <a:t>Vaste of wisselende groepen?</a:t>
                      </a:r>
                    </a:p>
                  </a:txBody>
                  <a:tcPr/>
                </a:tc>
                <a:tc>
                  <a:txBody>
                    <a:bodyPr/>
                    <a:lstStyle/>
                    <a:p>
                      <a:endParaRPr lang="nl-NL"/>
                    </a:p>
                  </a:txBody>
                  <a:tcPr/>
                </a:tc>
                <a:extLst>
                  <a:ext uri="{0D108BD9-81ED-4DB2-BD59-A6C34878D82A}">
                    <a16:rowId xmlns:a16="http://schemas.microsoft.com/office/drawing/2014/main" val="2633897643"/>
                  </a:ext>
                </a:extLst>
              </a:tr>
              <a:tr h="43620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dirty="0"/>
                        <a:t>Totaal aantal unieke deelnemers</a:t>
                      </a:r>
                    </a:p>
                  </a:txBody>
                  <a:tcPr/>
                </a:tc>
                <a:tc>
                  <a:txBody>
                    <a:bodyPr/>
                    <a:lstStyle/>
                    <a:p>
                      <a:endParaRPr lang="nl-NL" dirty="0"/>
                    </a:p>
                  </a:txBody>
                  <a:tcPr/>
                </a:tc>
                <a:extLst>
                  <a:ext uri="{0D108BD9-81ED-4DB2-BD59-A6C34878D82A}">
                    <a16:rowId xmlns:a16="http://schemas.microsoft.com/office/drawing/2014/main" val="2943482323"/>
                  </a:ext>
                </a:extLst>
              </a:tr>
              <a:tr h="1377504">
                <a:tc>
                  <a:txBody>
                    <a:bodyPr/>
                    <a:lstStyle/>
                    <a:p>
                      <a:pPr marL="0" lvl="0" indent="0" algn="l">
                        <a:lnSpc>
                          <a:spcPct val="100000"/>
                        </a:lnSpc>
                        <a:spcBef>
                          <a:spcPts val="0"/>
                        </a:spcBef>
                        <a:spcAft>
                          <a:spcPts val="0"/>
                        </a:spcAft>
                        <a:buNone/>
                      </a:pPr>
                      <a:r>
                        <a:rPr lang="nl-NL" dirty="0"/>
                        <a:t>Je moet per bijeenkomst minimaal 15 deelnemers bereiken. In de praktijk zien we vaak dat er toch minder mensen op komen dagen. Welke maatregelen neem je om ervoor te zorgen dat er minimaal 15 </a:t>
                      </a:r>
                      <a:r>
                        <a:rPr lang="nl-NL"/>
                        <a:t>deelnemers per sessie aanwezig zijn?</a:t>
                      </a:r>
                      <a:endParaRPr lang="nl-NL" dirty="0"/>
                    </a:p>
                  </a:txBody>
                  <a:tcPr/>
                </a:tc>
                <a:tc>
                  <a:txBody>
                    <a:bodyPr/>
                    <a:lstStyle/>
                    <a:p>
                      <a:pPr lvl="0">
                        <a:buNone/>
                      </a:pPr>
                      <a:endParaRPr lang="nl-NL" dirty="0"/>
                    </a:p>
                  </a:txBody>
                  <a:tcPr/>
                </a:tc>
                <a:extLst>
                  <a:ext uri="{0D108BD9-81ED-4DB2-BD59-A6C34878D82A}">
                    <a16:rowId xmlns:a16="http://schemas.microsoft.com/office/drawing/2014/main" val="3482625139"/>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166E2-2945-E97D-138F-AACC02A40C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2E1EA-722F-8046-82DF-809F0B68FCF4}"/>
              </a:ext>
            </a:extLst>
          </p:cNvPr>
          <p:cNvSpPr>
            <a:spLocks noGrp="1"/>
          </p:cNvSpPr>
          <p:nvPr>
            <p:ph type="title"/>
          </p:nvPr>
        </p:nvSpPr>
        <p:spPr/>
        <p:txBody>
          <a:bodyPr>
            <a:normAutofit/>
          </a:bodyPr>
          <a:lstStyle/>
          <a:p>
            <a:pPr algn="ctr"/>
            <a:r>
              <a:rPr lang="nl-NL" sz="4400" b="1"/>
              <a:t>NAZORG</a:t>
            </a:r>
            <a:endParaRPr lang="en-US"/>
          </a:p>
        </p:txBody>
      </p:sp>
      <p:graphicFrame>
        <p:nvGraphicFramePr>
          <p:cNvPr id="7" name="Tabel 3">
            <a:extLst>
              <a:ext uri="{FF2B5EF4-FFF2-40B4-BE49-F238E27FC236}">
                <a16:creationId xmlns:a16="http://schemas.microsoft.com/office/drawing/2014/main" id="{8AF1FA0D-7B25-449F-5CD9-7E287FB03957}"/>
              </a:ext>
            </a:extLst>
          </p:cNvPr>
          <p:cNvGraphicFramePr>
            <a:graphicFrameLocks noGrp="1"/>
          </p:cNvGraphicFramePr>
          <p:nvPr>
            <p:extLst>
              <p:ext uri="{D42A27DB-BD31-4B8C-83A1-F6EECF244321}">
                <p14:modId xmlns:p14="http://schemas.microsoft.com/office/powerpoint/2010/main" val="4011710806"/>
              </p:ext>
            </p:extLst>
          </p:nvPr>
        </p:nvGraphicFramePr>
        <p:xfrm>
          <a:off x="997240" y="1546225"/>
          <a:ext cx="10202132" cy="4453722"/>
        </p:xfrm>
        <a:graphic>
          <a:graphicData uri="http://schemas.openxmlformats.org/drawingml/2006/table">
            <a:tbl>
              <a:tblPr firstRow="1" bandRow="1">
                <a:tableStyleId>{5C22544A-7EE6-4342-B048-85BDC9FD1C3A}</a:tableStyleId>
              </a:tblPr>
              <a:tblGrid>
                <a:gridCol w="10202132">
                  <a:extLst>
                    <a:ext uri="{9D8B030D-6E8A-4147-A177-3AD203B41FA5}">
                      <a16:colId xmlns:a16="http://schemas.microsoft.com/office/drawing/2014/main" val="3325664145"/>
                    </a:ext>
                  </a:extLst>
                </a:gridCol>
              </a:tblGrid>
              <a:tr h="668058">
                <a:tc>
                  <a:txBody>
                    <a:bodyPr/>
                    <a:lstStyle/>
                    <a:p>
                      <a:pPr lvl="0" algn="l">
                        <a:lnSpc>
                          <a:spcPct val="100000"/>
                        </a:lnSpc>
                        <a:spcBef>
                          <a:spcPts val="0"/>
                        </a:spcBef>
                        <a:spcAft>
                          <a:spcPts val="0"/>
                        </a:spcAft>
                        <a:buNone/>
                      </a:pPr>
                      <a:r>
                        <a:rPr lang="nl-NL" sz="1350" b="1" i="0" u="none" strike="noStrike" noProof="0">
                          <a:solidFill>
                            <a:schemeClr val="bg1"/>
                          </a:solidFill>
                          <a:latin typeface="Calibri"/>
                          <a:ea typeface="Calibri"/>
                          <a:cs typeface="Calibri"/>
                        </a:rPr>
                        <a:t>Het thema van het project kan veel losmaken bij de deelnemers. Daarom wil het SPE weten: wat voor nazorg of doorverwijzingsmogelijkheden bieden jullie na afloop van het project of na activiteiten? En waarom?</a:t>
                      </a:r>
                      <a:endParaRPr lang="nl-NL" sz="1350" b="1" i="0" u="none" strike="noStrike" noProof="0" dirty="0">
                        <a:solidFill>
                          <a:schemeClr val="bg1"/>
                        </a:solidFill>
                        <a:latin typeface="Calibri"/>
                        <a:ea typeface="Calibri"/>
                        <a:cs typeface="Calibri"/>
                      </a:endParaRPr>
                    </a:p>
                  </a:txBody>
                  <a:tcPr/>
                </a:tc>
                <a:extLst>
                  <a:ext uri="{0D108BD9-81ED-4DB2-BD59-A6C34878D82A}">
                    <a16:rowId xmlns:a16="http://schemas.microsoft.com/office/drawing/2014/main" val="4096185222"/>
                  </a:ext>
                </a:extLst>
              </a:tr>
              <a:tr h="3785664">
                <a:tc>
                  <a:txBody>
                    <a:bodyPr/>
                    <a:lstStyle/>
                    <a:p>
                      <a:endParaRPr lang="nl-NL" dirty="0"/>
                    </a:p>
                  </a:txBody>
                  <a:tcPr/>
                </a:tc>
                <a:extLst>
                  <a:ext uri="{0D108BD9-81ED-4DB2-BD59-A6C34878D82A}">
                    <a16:rowId xmlns:a16="http://schemas.microsoft.com/office/drawing/2014/main" val="1852370018"/>
                  </a:ext>
                </a:extLst>
              </a:tr>
            </a:tbl>
          </a:graphicData>
        </a:graphic>
      </p:graphicFrame>
    </p:spTree>
    <p:extLst>
      <p:ext uri="{BB962C8B-B14F-4D97-AF65-F5344CB8AC3E}">
        <p14:creationId xmlns:p14="http://schemas.microsoft.com/office/powerpoint/2010/main" val="463676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el 1"/>
          <p:cNvSpPr>
            <a:spLocks noGrp="1"/>
          </p:cNvSpPr>
          <p:nvPr>
            <p:ph type="title"/>
          </p:nvPr>
        </p:nvSpPr>
        <p:spPr/>
        <p:txBody>
          <a:bodyPr/>
          <a:lstStyle/>
          <a:p>
            <a:pPr algn="ctr" eaLnBrk="1" hangingPunct="1"/>
            <a:r>
              <a:rPr lang="en-US" altLang="en-US" sz="4400" b="1" dirty="0"/>
              <a:t>BEGROTING</a:t>
            </a:r>
          </a:p>
        </p:txBody>
      </p:sp>
      <p:graphicFrame>
        <p:nvGraphicFramePr>
          <p:cNvPr id="7" name="Tijdelijke aanduiding voor inhoud 6"/>
          <p:cNvGraphicFramePr>
            <a:graphicFrameLocks noGrp="1"/>
          </p:cNvGraphicFramePr>
          <p:nvPr>
            <p:ph idx="1"/>
            <p:extLst>
              <p:ext uri="{D42A27DB-BD31-4B8C-83A1-F6EECF244321}">
                <p14:modId xmlns:p14="http://schemas.microsoft.com/office/powerpoint/2010/main" val="1796241972"/>
              </p:ext>
            </p:extLst>
          </p:nvPr>
        </p:nvGraphicFramePr>
        <p:xfrm>
          <a:off x="1088578" y="1377168"/>
          <a:ext cx="10022254" cy="4066287"/>
        </p:xfrm>
        <a:graphic>
          <a:graphicData uri="http://schemas.openxmlformats.org/drawingml/2006/table">
            <a:tbl>
              <a:tblPr firstRow="1" bandRow="1">
                <a:tableStyleId>{5C22544A-7EE6-4342-B048-85BDC9FD1C3A}</a:tableStyleId>
              </a:tblPr>
              <a:tblGrid>
                <a:gridCol w="3389531">
                  <a:extLst>
                    <a:ext uri="{9D8B030D-6E8A-4147-A177-3AD203B41FA5}">
                      <a16:colId xmlns:a16="http://schemas.microsoft.com/office/drawing/2014/main" val="2305643695"/>
                    </a:ext>
                  </a:extLst>
                </a:gridCol>
                <a:gridCol w="2206953">
                  <a:extLst>
                    <a:ext uri="{9D8B030D-6E8A-4147-A177-3AD203B41FA5}">
                      <a16:colId xmlns:a16="http://schemas.microsoft.com/office/drawing/2014/main" val="1240263591"/>
                    </a:ext>
                  </a:extLst>
                </a:gridCol>
                <a:gridCol w="4425770">
                  <a:extLst>
                    <a:ext uri="{9D8B030D-6E8A-4147-A177-3AD203B41FA5}">
                      <a16:colId xmlns:a16="http://schemas.microsoft.com/office/drawing/2014/main" val="4228950754"/>
                    </a:ext>
                  </a:extLst>
                </a:gridCol>
              </a:tblGrid>
              <a:tr h="339583">
                <a:tc>
                  <a:txBody>
                    <a:bodyPr/>
                    <a:lstStyle/>
                    <a:p>
                      <a:r>
                        <a:rPr lang="en-US" sz="1200" dirty="0"/>
                        <a:t>POST</a:t>
                      </a:r>
                    </a:p>
                  </a:txBody>
                  <a:tcPr marT="45711" marB="45711"/>
                </a:tc>
                <a:tc>
                  <a:txBody>
                    <a:bodyPr/>
                    <a:lstStyle/>
                    <a:p>
                      <a:r>
                        <a:rPr lang="en-US" sz="1200" dirty="0"/>
                        <a:t>BEDRAG</a:t>
                      </a:r>
                    </a:p>
                  </a:txBody>
                  <a:tcPr marT="45711" marB="45711"/>
                </a:tc>
                <a:tc>
                  <a:txBody>
                    <a:bodyPr/>
                    <a:lstStyle/>
                    <a:p>
                      <a:r>
                        <a:rPr lang="en-US" sz="1200" dirty="0"/>
                        <a:t>TOELICHTING</a:t>
                      </a:r>
                    </a:p>
                  </a:txBody>
                  <a:tcPr marT="45711" marB="45711"/>
                </a:tc>
                <a:extLst>
                  <a:ext uri="{0D108BD9-81ED-4DB2-BD59-A6C34878D82A}">
                    <a16:rowId xmlns:a16="http://schemas.microsoft.com/office/drawing/2014/main" val="1702978394"/>
                  </a:ext>
                </a:extLst>
              </a:tr>
              <a:tr h="505020">
                <a:tc>
                  <a:txBody>
                    <a:bodyPr/>
                    <a:lstStyle/>
                    <a:p>
                      <a:r>
                        <a:rPr lang="en-US" sz="1200" dirty="0"/>
                        <a:t>LOCATIEKOSTEN </a:t>
                      </a:r>
                      <a:r>
                        <a:rPr lang="en-US" sz="1200" i="1" dirty="0"/>
                        <a:t>(</a:t>
                      </a:r>
                      <a:r>
                        <a:rPr lang="en-US" sz="1200" i="1" dirty="0" err="1"/>
                        <a:t>maximaal</a:t>
                      </a:r>
                      <a:r>
                        <a:rPr lang="en-US" sz="1200" i="1" dirty="0"/>
                        <a:t> 25% van de </a:t>
                      </a:r>
                      <a:r>
                        <a:rPr lang="en-US" sz="1200" i="1" dirty="0" err="1"/>
                        <a:t>begroting</a:t>
                      </a:r>
                      <a:r>
                        <a:rPr lang="en-US" sz="1200" i="1" dirty="0"/>
                        <a:t>)</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984381350"/>
                  </a:ext>
                </a:extLst>
              </a:tr>
              <a:tr h="339583">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t>BUREAUKOSTEN </a:t>
                      </a:r>
                      <a:r>
                        <a:rPr lang="en-US" sz="1200" i="1" dirty="0"/>
                        <a:t>(</a:t>
                      </a:r>
                      <a:r>
                        <a:rPr lang="en-US" sz="1200" i="1" dirty="0" err="1"/>
                        <a:t>maximaal</a:t>
                      </a:r>
                      <a:r>
                        <a:rPr lang="en-US" sz="1200" i="1" dirty="0"/>
                        <a:t> </a:t>
                      </a:r>
                      <a:r>
                        <a:rPr lang="nl-NL" sz="1200" i="1" dirty="0"/>
                        <a:t>€</a:t>
                      </a:r>
                      <a:r>
                        <a:rPr lang="en-US" sz="1200" i="1" dirty="0"/>
                        <a:t>300) </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2010220858"/>
                  </a:ext>
                </a:extLst>
              </a:tr>
              <a:tr h="339583">
                <a:tc>
                  <a:txBody>
                    <a:bodyPr/>
                    <a:lstStyle/>
                    <a:p>
                      <a:r>
                        <a:rPr lang="en-US" sz="1200" dirty="0"/>
                        <a:t>INHUUR PROFESSIONALS</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26368415"/>
                  </a:ext>
                </a:extLst>
              </a:tr>
              <a:tr h="505020">
                <a:tc>
                  <a:txBody>
                    <a:bodyPr/>
                    <a:lstStyle/>
                    <a:p>
                      <a:r>
                        <a:rPr lang="en-US" sz="1200" dirty="0"/>
                        <a:t>VRIJWILLIGERSVERGOEDING </a:t>
                      </a:r>
                      <a:r>
                        <a:rPr lang="en-US" sz="1200" i="1" dirty="0"/>
                        <a:t>(</a:t>
                      </a:r>
                      <a:r>
                        <a:rPr lang="en-US" sz="1200" i="1" dirty="0" err="1"/>
                        <a:t>maximaal</a:t>
                      </a:r>
                      <a:r>
                        <a:rPr lang="en-US" sz="1200" i="1" dirty="0"/>
                        <a:t> </a:t>
                      </a:r>
                      <a:r>
                        <a:rPr lang="nl-NL" sz="1200" i="1" dirty="0"/>
                        <a:t>€</a:t>
                      </a:r>
                      <a:r>
                        <a:rPr lang="en-US" sz="1200" i="1" dirty="0"/>
                        <a:t>220 per </a:t>
                      </a:r>
                      <a:r>
                        <a:rPr lang="en-US" sz="1200" i="1" dirty="0" err="1"/>
                        <a:t>maand</a:t>
                      </a:r>
                      <a:r>
                        <a:rPr lang="en-US" sz="1200" i="1" dirty="0"/>
                        <a:t> </a:t>
                      </a:r>
                      <a:r>
                        <a:rPr lang="en-US" sz="1200" i="1" dirty="0" err="1"/>
                        <a:t>en</a:t>
                      </a:r>
                      <a:r>
                        <a:rPr lang="en-US" sz="1200" i="1" dirty="0"/>
                        <a:t> </a:t>
                      </a:r>
                      <a:r>
                        <a:rPr lang="nl-NL" sz="1200" i="1" dirty="0"/>
                        <a:t>€</a:t>
                      </a:r>
                      <a:r>
                        <a:rPr lang="en-US" sz="1200" i="1" dirty="0"/>
                        <a:t>2200 per </a:t>
                      </a:r>
                      <a:r>
                        <a:rPr lang="en-US" sz="1200" i="1" dirty="0" err="1"/>
                        <a:t>jaar</a:t>
                      </a:r>
                      <a:r>
                        <a:rPr lang="en-US" sz="1200" i="1" dirty="0"/>
                        <a:t> per </a:t>
                      </a:r>
                      <a:r>
                        <a:rPr lang="en-US" sz="1200" i="1" dirty="0" err="1"/>
                        <a:t>vrijwilliger</a:t>
                      </a:r>
                      <a:r>
                        <a:rPr lang="en-US" sz="1200" i="1" dirty="0"/>
                        <a:t>) </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3626506210"/>
                  </a:ext>
                </a:extLst>
              </a:tr>
              <a:tr h="339583">
                <a:tc>
                  <a:txBody>
                    <a:bodyPr/>
                    <a:lstStyle/>
                    <a:p>
                      <a:r>
                        <a:rPr lang="en-US" sz="1200" dirty="0"/>
                        <a:t>CATERING </a:t>
                      </a:r>
                      <a:r>
                        <a:rPr lang="en-US" sz="1200" i="1" dirty="0"/>
                        <a:t>(</a:t>
                      </a:r>
                      <a:r>
                        <a:rPr lang="en-US" sz="1200" i="1" dirty="0" err="1"/>
                        <a:t>maximaal</a:t>
                      </a:r>
                      <a:r>
                        <a:rPr lang="en-US" sz="1200" i="1" dirty="0"/>
                        <a:t> </a:t>
                      </a:r>
                      <a:r>
                        <a:rPr lang="nl-NL" sz="1200" i="1" dirty="0"/>
                        <a:t>€</a:t>
                      </a:r>
                      <a:r>
                        <a:rPr lang="en-US" sz="1200" i="1" dirty="0"/>
                        <a:t>150 per </a:t>
                      </a:r>
                      <a:r>
                        <a:rPr lang="en-US" sz="1200" i="1" dirty="0" err="1"/>
                        <a:t>bijeenkomst</a:t>
                      </a:r>
                      <a:r>
                        <a:rPr lang="en-US" sz="1200" i="1" dirty="0"/>
                        <a:t>)</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1491307633"/>
                  </a:ext>
                </a:extLst>
              </a:tr>
              <a:tr h="339583">
                <a:tc>
                  <a:txBody>
                    <a:bodyPr/>
                    <a:lstStyle/>
                    <a:p>
                      <a:r>
                        <a:rPr lang="en-US" sz="1200" dirty="0"/>
                        <a:t>PUBLICATIEKOSTEN </a:t>
                      </a:r>
                      <a:r>
                        <a:rPr lang="en-US" sz="1200" i="1" dirty="0"/>
                        <a:t>(</a:t>
                      </a:r>
                      <a:r>
                        <a:rPr lang="en-US" sz="1200" i="1" dirty="0" err="1"/>
                        <a:t>maximaal</a:t>
                      </a:r>
                      <a:r>
                        <a:rPr lang="en-US" sz="1200" i="1" dirty="0"/>
                        <a:t> </a:t>
                      </a:r>
                      <a:r>
                        <a:rPr lang="nl-NL" sz="1200" i="1" dirty="0"/>
                        <a:t>€</a:t>
                      </a:r>
                      <a:r>
                        <a:rPr lang="en-US" sz="1200" i="1" dirty="0"/>
                        <a:t>100) </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953094817"/>
                  </a:ext>
                </a:extLst>
              </a:tr>
              <a:tr h="339583">
                <a:tc>
                  <a:txBody>
                    <a:bodyPr/>
                    <a:lstStyle/>
                    <a:p>
                      <a:r>
                        <a:rPr lang="en-US" sz="1200" dirty="0"/>
                        <a:t>MATERIAALKOSTEN</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2418789490"/>
                  </a:ext>
                </a:extLst>
              </a:tr>
              <a:tr h="339583">
                <a:tc>
                  <a:txBody>
                    <a:bodyPr/>
                    <a:lstStyle/>
                    <a:p>
                      <a:r>
                        <a:rPr lang="en-US" sz="1200" dirty="0"/>
                        <a:t>REISKOSTEN </a:t>
                      </a:r>
                      <a:r>
                        <a:rPr lang="en-US" sz="1200" i="1" dirty="0"/>
                        <a:t>(</a:t>
                      </a:r>
                      <a:r>
                        <a:rPr lang="en-US" sz="1200" i="1" dirty="0" err="1"/>
                        <a:t>indien</a:t>
                      </a:r>
                      <a:r>
                        <a:rPr lang="en-US" sz="1200" i="1" dirty="0"/>
                        <a:t> </a:t>
                      </a:r>
                      <a:r>
                        <a:rPr lang="en-US" sz="1200" i="1" dirty="0" err="1"/>
                        <a:t>nodig</a:t>
                      </a:r>
                      <a:r>
                        <a:rPr lang="en-US" sz="1200" i="1" dirty="0"/>
                        <a:t>, </a:t>
                      </a:r>
                      <a:r>
                        <a:rPr lang="en-US" sz="1200" i="1" dirty="0" err="1"/>
                        <a:t>maximaal</a:t>
                      </a:r>
                      <a:r>
                        <a:rPr lang="en-US" sz="1200" i="1" dirty="0"/>
                        <a:t> </a:t>
                      </a:r>
                      <a:r>
                        <a:rPr lang="nl-NL" sz="1200" i="1" dirty="0"/>
                        <a:t>€</a:t>
                      </a:r>
                      <a:r>
                        <a:rPr lang="en-US" sz="1200" i="1" dirty="0"/>
                        <a:t>150) </a:t>
                      </a:r>
                      <a:endParaRPr lang="en-US" sz="1200" i="1"/>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794065598"/>
                  </a:ext>
                </a:extLst>
              </a:tr>
              <a:tr h="339583">
                <a:tc>
                  <a:txBody>
                    <a:bodyPr/>
                    <a:lstStyle/>
                    <a:p>
                      <a:r>
                        <a:rPr lang="en-US" sz="1200" dirty="0"/>
                        <a:t>OVERIGE KOSTEN</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1114023807"/>
                  </a:ext>
                </a:extLst>
              </a:tr>
              <a:tr h="339583">
                <a:tc>
                  <a:txBody>
                    <a:bodyPr/>
                    <a:lstStyle/>
                    <a:p>
                      <a:r>
                        <a:rPr lang="en-US" sz="1200" b="1" dirty="0"/>
                        <a:t>TOTAAL BEDRAG </a:t>
                      </a:r>
                      <a:r>
                        <a:rPr lang="en-US" sz="1200" b="0" i="1" dirty="0"/>
                        <a:t>(</a:t>
                      </a:r>
                      <a:r>
                        <a:rPr lang="en-US" sz="1200" b="0" i="1" dirty="0" err="1"/>
                        <a:t>maximaal</a:t>
                      </a:r>
                      <a:r>
                        <a:rPr lang="en-US" sz="1200" b="0" i="1" dirty="0"/>
                        <a:t> </a:t>
                      </a:r>
                      <a:r>
                        <a:rPr lang="nl-NL" sz="1200" b="0" i="1" dirty="0"/>
                        <a:t>€</a:t>
                      </a:r>
                      <a:r>
                        <a:rPr lang="en-US" sz="1200" b="0" i="1" dirty="0"/>
                        <a:t>7000) </a:t>
                      </a:r>
                    </a:p>
                  </a:txBody>
                  <a:tcPr marT="45711" marB="45711"/>
                </a:tc>
                <a:tc>
                  <a:txBody>
                    <a:bodyPr/>
                    <a:lstStyle/>
                    <a:p>
                      <a:endParaRPr lang="en-US" sz="1200" dirty="0"/>
                    </a:p>
                  </a:txBody>
                  <a:tcPr marT="45711" marB="45711"/>
                </a:tc>
                <a:tc>
                  <a:txBody>
                    <a:bodyPr/>
                    <a:lstStyle/>
                    <a:p>
                      <a:endParaRPr lang="en-US" sz="1200" dirty="0"/>
                    </a:p>
                  </a:txBody>
                  <a:tcPr marT="45711" marB="45711"/>
                </a:tc>
                <a:extLst>
                  <a:ext uri="{0D108BD9-81ED-4DB2-BD59-A6C34878D82A}">
                    <a16:rowId xmlns:a16="http://schemas.microsoft.com/office/drawing/2014/main" val="370642223"/>
                  </a:ext>
                </a:extLst>
              </a:tr>
            </a:tbl>
          </a:graphicData>
        </a:graphic>
      </p:graphicFrame>
      <p:sp>
        <p:nvSpPr>
          <p:cNvPr id="2" name="TextBox 1">
            <a:extLst>
              <a:ext uri="{FF2B5EF4-FFF2-40B4-BE49-F238E27FC236}">
                <a16:creationId xmlns:a16="http://schemas.microsoft.com/office/drawing/2014/main" id="{41221EA1-138C-4E77-AD53-86BC0865508A}"/>
              </a:ext>
            </a:extLst>
          </p:cNvPr>
          <p:cNvSpPr txBox="1"/>
          <p:nvPr/>
        </p:nvSpPr>
        <p:spPr>
          <a:xfrm>
            <a:off x="1086123" y="5532166"/>
            <a:ext cx="951820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lnSpc>
                <a:spcPct val="90000"/>
              </a:lnSpc>
              <a:spcBef>
                <a:spcPts val="0"/>
              </a:spcBef>
              <a:spcAft>
                <a:spcPts val="0"/>
              </a:spcAft>
              <a:buFont typeface="Arial" panose="020B0604020202020204" pitchFamily="34" charset="0"/>
              <a:buChar char="•"/>
            </a:pPr>
            <a:r>
              <a:rPr lang="en-US" sz="1200" b="1" i="1" dirty="0">
                <a:solidFill>
                  <a:srgbClr val="FF0000"/>
                </a:solidFill>
                <a:latin typeface="Calibri"/>
                <a:ea typeface="Calibri"/>
                <a:cs typeface="Calibri"/>
              </a:rPr>
              <a:t>Er </a:t>
            </a:r>
            <a:r>
              <a:rPr lang="en-US" sz="1200" b="1" i="1" dirty="0" err="1">
                <a:solidFill>
                  <a:srgbClr val="FF0000"/>
                </a:solidFill>
                <a:latin typeface="Calibri"/>
                <a:ea typeface="Calibri"/>
                <a:cs typeface="Calibri"/>
              </a:rPr>
              <a:t>kan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niet</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meer</a:t>
            </a:r>
            <a:r>
              <a:rPr lang="en-US" sz="1200" b="1" i="1" dirty="0">
                <a:solidFill>
                  <a:srgbClr val="FF0000"/>
                </a:solidFill>
                <a:latin typeface="Calibri"/>
                <a:ea typeface="Calibri"/>
                <a:cs typeface="Calibri"/>
              </a:rPr>
              <a:t> dan 7000 euro </a:t>
            </a:r>
            <a:r>
              <a:rPr lang="en-US" sz="1200" b="1" i="1" dirty="0" err="1">
                <a:solidFill>
                  <a:srgbClr val="FF0000"/>
                </a:solidFill>
                <a:latin typeface="Calibri"/>
                <a:ea typeface="Calibri"/>
                <a:cs typeface="Calibri"/>
              </a:rPr>
              <a:t>aangevraagd</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worden</a:t>
            </a:r>
            <a:r>
              <a:rPr lang="en-US" sz="1200" b="1" i="1" dirty="0">
                <a:solidFill>
                  <a:srgbClr val="FF0000"/>
                </a:solidFill>
                <a:latin typeface="Calibri"/>
                <a:ea typeface="Calibri"/>
                <a:cs typeface="Calibri"/>
              </a:rPr>
              <a:t>.</a:t>
            </a:r>
            <a:endParaRPr lang="en-US" b="1" i="1" dirty="0">
              <a:solidFill>
                <a:srgbClr val="FF0000"/>
              </a:solidFill>
              <a:ea typeface="Calibri"/>
              <a:cs typeface="Calibri"/>
            </a:endParaRPr>
          </a:p>
          <a:p>
            <a:pPr marL="171450" indent="-171450">
              <a:lnSpc>
                <a:spcPct val="90000"/>
              </a:lnSpc>
              <a:spcBef>
                <a:spcPts val="0"/>
              </a:spcBef>
              <a:spcAft>
                <a:spcPts val="0"/>
              </a:spcAft>
              <a:buFont typeface="Arial" panose="020B0604020202020204" pitchFamily="34" charset="0"/>
              <a:buChar char="•"/>
            </a:pPr>
            <a:r>
              <a:rPr lang="en-US" sz="1200" b="1" i="1" dirty="0">
                <a:solidFill>
                  <a:srgbClr val="FF0000"/>
                </a:solidFill>
                <a:latin typeface="Calibri"/>
                <a:ea typeface="Calibri"/>
                <a:cs typeface="Calibri"/>
              </a:rPr>
              <a:t>Let op </a:t>
            </a:r>
            <a:r>
              <a:rPr lang="en-US" sz="1200" b="1" i="1" dirty="0" err="1">
                <a:solidFill>
                  <a:srgbClr val="FF0000"/>
                </a:solidFill>
                <a:latin typeface="Calibri"/>
                <a:ea typeface="Calibri"/>
                <a:cs typeface="Calibri"/>
              </a:rPr>
              <a:t>dat</a:t>
            </a:r>
            <a:r>
              <a:rPr lang="en-US" sz="1200" b="1" i="1" dirty="0">
                <a:solidFill>
                  <a:srgbClr val="FF0000"/>
                </a:solidFill>
                <a:latin typeface="Calibri"/>
                <a:ea typeface="Calibri"/>
                <a:cs typeface="Calibri"/>
              </a:rPr>
              <a:t> er </a:t>
            </a:r>
            <a:r>
              <a:rPr lang="en-US" sz="1200" b="1" i="1" dirty="0" err="1">
                <a:solidFill>
                  <a:srgbClr val="FF0000"/>
                </a:solidFill>
                <a:latin typeface="Calibri"/>
                <a:ea typeface="Calibri"/>
                <a:cs typeface="Calibri"/>
              </a:rPr>
              <a:t>een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aantal</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posten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zijn</a:t>
            </a:r>
            <a:r>
              <a:rPr lang="en-US" sz="1200" b="1" i="1" dirty="0">
                <a:solidFill>
                  <a:srgbClr val="FF0000"/>
                </a:solidFill>
                <a:latin typeface="Calibri"/>
                <a:ea typeface="Calibri"/>
                <a:cs typeface="Calibri"/>
              </a:rPr>
              <a:t> die </a:t>
            </a:r>
            <a:r>
              <a:rPr lang="en-US" sz="1200" b="1" i="1" dirty="0" err="1">
                <a:solidFill>
                  <a:srgbClr val="FF0000"/>
                </a:solidFill>
                <a:latin typeface="Calibri"/>
                <a:ea typeface="Calibri"/>
                <a:cs typeface="Calibri"/>
              </a:rPr>
              <a:t>maximaal</a:t>
            </a:r>
            <a:r>
              <a:rPr lang="en-US" sz="1200" b="1" i="1" dirty="0">
                <a:solidFill>
                  <a:srgbClr val="FF0000"/>
                </a:solidFill>
                <a:latin typeface="Calibri"/>
                <a:ea typeface="Calibri"/>
                <a:cs typeface="Calibri"/>
              </a:rPr>
              <a:t> 25% van de </a:t>
            </a:r>
            <a:r>
              <a:rPr lang="en-US" sz="1200" b="1" i="1" dirty="0" err="1">
                <a:solidFill>
                  <a:srgbClr val="FF0000"/>
                </a:solidFill>
                <a:latin typeface="Calibri"/>
                <a:ea typeface="Calibri"/>
                <a:cs typeface="Calibri"/>
              </a:rPr>
              <a:t>begroting</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mogen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zijn</a:t>
            </a:r>
            <a:r>
              <a:rPr lang="en-US" sz="1200" b="1" i="1" dirty="0">
                <a:solidFill>
                  <a:srgbClr val="FF0000"/>
                </a:solidFill>
                <a:latin typeface="Calibri"/>
                <a:ea typeface="Calibri"/>
                <a:cs typeface="Calibri"/>
              </a:rPr>
              <a:t> of die </a:t>
            </a:r>
            <a:r>
              <a:rPr lang="en-US" sz="1200" b="1" i="1" dirty="0" err="1">
                <a:solidFill>
                  <a:srgbClr val="FF0000"/>
                </a:solidFill>
                <a:latin typeface="Calibri"/>
                <a:ea typeface="Calibri"/>
                <a:cs typeface="Calibri"/>
              </a:rPr>
              <a:t>een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maximaal</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bedrag</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hebben</a:t>
            </a:r>
            <a:r>
              <a:rPr lang="en-US" sz="1200" b="1" i="1" dirty="0">
                <a:solidFill>
                  <a:srgbClr val="FF0000"/>
                </a:solidFill>
                <a:latin typeface="Calibri"/>
                <a:ea typeface="Calibri"/>
                <a:cs typeface="Calibri"/>
              </a:rPr>
              <a:t> in </a:t>
            </a:r>
            <a:r>
              <a:rPr lang="en-US" sz="1200" b="1" i="1" dirty="0" err="1">
                <a:solidFill>
                  <a:srgbClr val="FF0000"/>
                </a:solidFill>
                <a:latin typeface="Calibri"/>
                <a:ea typeface="Calibri"/>
                <a:cs typeface="Calibri"/>
              </a:rPr>
              <a:t>totaal</a:t>
            </a:r>
            <a:r>
              <a:rPr lang="en-US" sz="1200" b="1" i="1" dirty="0">
                <a:solidFill>
                  <a:srgbClr val="FF0000"/>
                </a:solidFill>
                <a:latin typeface="Calibri"/>
                <a:ea typeface="Calibri"/>
                <a:cs typeface="Calibri"/>
              </a:rPr>
              <a:t> of per </a:t>
            </a:r>
            <a:r>
              <a:rPr lang="en-US" sz="1200" b="1" i="1" dirty="0" err="1">
                <a:solidFill>
                  <a:srgbClr val="FF0000"/>
                </a:solidFill>
                <a:latin typeface="Calibri"/>
                <a:ea typeface="Calibri"/>
                <a:cs typeface="Calibri"/>
              </a:rPr>
              <a:t>bijeenkomst</a:t>
            </a:r>
            <a:r>
              <a:rPr lang="en-US" sz="1200" b="1" i="1" dirty="0">
                <a:solidFill>
                  <a:srgbClr val="FF0000"/>
                </a:solidFill>
                <a:latin typeface="Calibri"/>
                <a:ea typeface="Calibri"/>
                <a:cs typeface="Calibri"/>
              </a:rPr>
              <a:t>. Zorg </a:t>
            </a:r>
            <a:r>
              <a:rPr lang="en-US" sz="1200" b="1" i="1" dirty="0" err="1">
                <a:solidFill>
                  <a:srgbClr val="FF0000"/>
                </a:solidFill>
                <a:latin typeface="Calibri"/>
                <a:ea typeface="Calibri"/>
                <a:cs typeface="Calibri"/>
              </a:rPr>
              <a:t>dat</a:t>
            </a:r>
            <a:r>
              <a:rPr lang="en-US" sz="1200" b="1" i="1" dirty="0">
                <a:solidFill>
                  <a:srgbClr val="FF0000"/>
                </a:solidFill>
                <a:latin typeface="Calibri"/>
                <a:ea typeface="Calibri"/>
                <a:cs typeface="Calibri"/>
              </a:rPr>
              <a:t> je </a:t>
            </a:r>
            <a:r>
              <a:rPr lang="en-US" sz="1200" b="1" i="1" dirty="0" err="1">
                <a:solidFill>
                  <a:srgbClr val="FF0000"/>
                </a:solidFill>
                <a:latin typeface="Calibri"/>
                <a:ea typeface="Calibri"/>
                <a:cs typeface="Calibri"/>
              </a:rPr>
              <a:t>binnen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deze</a:t>
            </a:r>
            <a:r>
              <a:rPr lang="en-US" sz="1200" b="1" i="1" dirty="0">
                <a:solidFill>
                  <a:srgbClr val="FF0000"/>
                </a:solidFill>
                <a:latin typeface="Calibri"/>
                <a:ea typeface="Calibri"/>
                <a:cs typeface="Calibri"/>
              </a:rPr>
              <a:t> maxima </a:t>
            </a:r>
            <a:r>
              <a:rPr lang="en-US" sz="1200" b="1" i="1" dirty="0" err="1">
                <a:solidFill>
                  <a:srgbClr val="FF0000"/>
                </a:solidFill>
                <a:latin typeface="Calibri"/>
                <a:ea typeface="Calibri"/>
                <a:cs typeface="Calibri"/>
              </a:rPr>
              <a:t>blijft</a:t>
            </a:r>
            <a:r>
              <a:rPr lang="en-US" sz="1200" b="1" i="1" dirty="0">
                <a:solidFill>
                  <a:srgbClr val="FF0000"/>
                </a:solidFill>
                <a:latin typeface="Calibri"/>
                <a:ea typeface="Calibri"/>
                <a:cs typeface="Calibri"/>
              </a:rPr>
              <a:t>.</a:t>
            </a:r>
          </a:p>
          <a:p>
            <a:pPr marL="171450" indent="-171450">
              <a:lnSpc>
                <a:spcPct val="90000"/>
              </a:lnSpc>
              <a:spcBef>
                <a:spcPts val="0"/>
              </a:spcBef>
              <a:spcAft>
                <a:spcPts val="0"/>
              </a:spcAft>
              <a:buFont typeface="Arial" panose="020B0604020202020204" pitchFamily="34" charset="0"/>
              <a:buChar char="•"/>
            </a:pPr>
            <a:r>
              <a:rPr lang="en-US" sz="1200" b="1" i="1" dirty="0">
                <a:solidFill>
                  <a:srgbClr val="FF0000"/>
                </a:solidFill>
                <a:latin typeface="Calibri"/>
                <a:ea typeface="Calibri"/>
                <a:cs typeface="Calibri"/>
              </a:rPr>
              <a:t>Zorg </a:t>
            </a:r>
            <a:r>
              <a:rPr lang="en-US" sz="1200" b="1" i="1" dirty="0" err="1">
                <a:solidFill>
                  <a:srgbClr val="FF0000"/>
                </a:solidFill>
                <a:latin typeface="Calibri"/>
                <a:ea typeface="Calibri"/>
                <a:cs typeface="Calibri"/>
              </a:rPr>
              <a:t>dat</a:t>
            </a:r>
            <a:r>
              <a:rPr lang="en-US" sz="1200" b="1" i="1" dirty="0">
                <a:solidFill>
                  <a:srgbClr val="FF0000"/>
                </a:solidFill>
                <a:latin typeface="Calibri"/>
                <a:ea typeface="Calibri"/>
                <a:cs typeface="Calibri"/>
              </a:rPr>
              <a:t> je </a:t>
            </a:r>
            <a:r>
              <a:rPr lang="en-US" sz="1200" b="1" i="1" dirty="0" err="1">
                <a:solidFill>
                  <a:srgbClr val="FF0000"/>
                </a:solidFill>
                <a:latin typeface="Calibri"/>
                <a:ea typeface="Calibri"/>
                <a:cs typeface="Calibri"/>
              </a:rPr>
              <a:t>altijd</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goed</a:t>
            </a:r>
            <a:r>
              <a:rPr lang="en-US" sz="1200" b="1" i="1" dirty="0">
                <a:solidFill>
                  <a:srgbClr val="FF0000"/>
                </a:solidFill>
                <a:latin typeface="Calibri"/>
                <a:ea typeface="Calibri"/>
                <a:cs typeface="Calibri"/>
              </a:rPr>
              <a:t> je </a:t>
            </a:r>
            <a:r>
              <a:rPr lang="en-US" sz="1200" b="1" i="1" dirty="0" err="1">
                <a:solidFill>
                  <a:srgbClr val="FF0000"/>
                </a:solidFill>
                <a:latin typeface="Calibri"/>
                <a:ea typeface="Calibri"/>
                <a:cs typeface="Calibri"/>
              </a:rPr>
              <a:t>overige</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kosten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zoals</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materiaalkosten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specificeert</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Waar</a:t>
            </a:r>
            <a:r>
              <a:rPr lang="en-US" sz="1200" b="1" i="1" dirty="0">
                <a:solidFill>
                  <a:srgbClr val="FF0000"/>
                </a:solidFill>
                <a:latin typeface="Calibri"/>
                <a:ea typeface="Calibri"/>
                <a:cs typeface="Calibri"/>
              </a:rPr>
              <a:t> ga je het </a:t>
            </a:r>
            <a:r>
              <a:rPr lang="en-US" sz="1200" b="1" i="1" dirty="0" err="1">
                <a:solidFill>
                  <a:srgbClr val="FF0000"/>
                </a:solidFill>
                <a:latin typeface="Calibri"/>
                <a:ea typeface="Calibri"/>
                <a:cs typeface="Calibri"/>
              </a:rPr>
              <a:t>precies</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aan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uitgeven</a:t>
            </a:r>
            <a:r>
              <a:rPr lang="en-US" sz="1200" b="1" i="1" dirty="0">
                <a:solidFill>
                  <a:srgbClr val="FF0000"/>
                </a:solidFill>
                <a:latin typeface="Calibri"/>
                <a:ea typeface="Calibri"/>
                <a:cs typeface="Calibri"/>
              </a:rPr>
              <a:t>?</a:t>
            </a:r>
          </a:p>
          <a:p>
            <a:pPr marL="171450" indent="-171450">
              <a:lnSpc>
                <a:spcPct val="90000"/>
              </a:lnSpc>
              <a:spcBef>
                <a:spcPts val="0"/>
              </a:spcBef>
              <a:spcAft>
                <a:spcPts val="0"/>
              </a:spcAft>
              <a:buFont typeface="Arial" panose="020B0604020202020204" pitchFamily="34" charset="0"/>
              <a:buChar char="•"/>
            </a:pPr>
            <a:r>
              <a:rPr lang="en-US" sz="1200" b="1" i="1" dirty="0">
                <a:solidFill>
                  <a:srgbClr val="FF0000"/>
                </a:solidFill>
                <a:latin typeface="Calibri"/>
                <a:ea typeface="Calibri"/>
                <a:cs typeface="Calibri"/>
              </a:rPr>
              <a:t>Alle </a:t>
            </a:r>
            <a:r>
              <a:rPr lang="en-US" sz="1200" b="1" i="1" dirty="0" err="1">
                <a:solidFill>
                  <a:srgbClr val="FF0000"/>
                </a:solidFill>
                <a:latin typeface="Calibri"/>
                <a:ea typeface="Calibri"/>
                <a:cs typeface="Calibri"/>
              </a:rPr>
              <a:t>bedragen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zijn</a:t>
            </a:r>
            <a:r>
              <a:rPr lang="en-US" sz="1200" b="1" i="1" dirty="0">
                <a:solidFill>
                  <a:srgbClr val="FF0000"/>
                </a:solidFill>
                <a:latin typeface="Calibri"/>
                <a:ea typeface="Calibri"/>
                <a:cs typeface="Calibri"/>
              </a:rPr>
              <a:t> </a:t>
            </a:r>
            <a:r>
              <a:rPr lang="en-US" sz="1200" b="1" i="1" dirty="0" err="1">
                <a:solidFill>
                  <a:srgbClr val="FF0000"/>
                </a:solidFill>
                <a:latin typeface="Calibri"/>
                <a:ea typeface="Calibri"/>
                <a:cs typeface="Calibri"/>
              </a:rPr>
              <a:t>inclusief</a:t>
            </a:r>
            <a:r>
              <a:rPr lang="en-US" sz="1200" b="1" i="1" dirty="0">
                <a:solidFill>
                  <a:srgbClr val="FF0000"/>
                </a:solidFill>
                <a:latin typeface="Calibri"/>
                <a:ea typeface="Calibri"/>
                <a:cs typeface="Calibri"/>
              </a:rPr>
              <a:t> BTW.</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2D0F4-5CFB-DA48-C5C3-2973C07B8B4F}"/>
              </a:ext>
            </a:extLst>
          </p:cNvPr>
          <p:cNvSpPr>
            <a:spLocks noGrp="1"/>
          </p:cNvSpPr>
          <p:nvPr>
            <p:ph type="title"/>
          </p:nvPr>
        </p:nvSpPr>
        <p:spPr/>
        <p:txBody>
          <a:bodyPr/>
          <a:lstStyle/>
          <a:p>
            <a:pPr algn="ctr"/>
            <a:r>
              <a:rPr lang="en-US" sz="4400" b="1" dirty="0">
                <a:latin typeface="Calibri Light"/>
                <a:ea typeface="Calibri"/>
                <a:cs typeface="Calibri"/>
              </a:rPr>
              <a:t>BEOORDELINGSPUNTEN: </a:t>
            </a:r>
            <a:r>
              <a:rPr lang="en-US" sz="4400" b="1" dirty="0" err="1">
                <a:latin typeface="Calibri Light"/>
                <a:ea typeface="Calibri"/>
                <a:cs typeface="Calibri"/>
              </a:rPr>
              <a:t>Waar</a:t>
            </a:r>
            <a:r>
              <a:rPr lang="en-US" sz="4400" b="1" dirty="0">
                <a:latin typeface="Calibri Light"/>
                <a:ea typeface="Calibri"/>
                <a:cs typeface="Calibri"/>
              </a:rPr>
              <a:t> let de jury op?</a:t>
            </a:r>
            <a:endParaRPr lang="en-US" sz="4400" b="1" dirty="0">
              <a:latin typeface="Calibri Light"/>
            </a:endParaRPr>
          </a:p>
        </p:txBody>
      </p:sp>
      <p:sp>
        <p:nvSpPr>
          <p:cNvPr id="3" name="Content Placeholder 2">
            <a:extLst>
              <a:ext uri="{FF2B5EF4-FFF2-40B4-BE49-F238E27FC236}">
                <a16:creationId xmlns:a16="http://schemas.microsoft.com/office/drawing/2014/main" id="{0B514202-0DA9-E625-20F8-8F613DBEDDC6}"/>
              </a:ext>
            </a:extLst>
          </p:cNvPr>
          <p:cNvSpPr>
            <a:spLocks noGrp="1"/>
          </p:cNvSpPr>
          <p:nvPr>
            <p:ph idx="1"/>
          </p:nvPr>
        </p:nvSpPr>
        <p:spPr>
          <a:xfrm>
            <a:off x="838200" y="1690690"/>
            <a:ext cx="10515600" cy="3438447"/>
          </a:xfrm>
        </p:spPr>
        <p:txBody>
          <a:bodyPr/>
          <a:lstStyle/>
          <a:p>
            <a:pPr marL="0" indent="0">
              <a:buNone/>
            </a:pPr>
            <a:r>
              <a:rPr lang="en-US" sz="2000" b="1" dirty="0">
                <a:solidFill>
                  <a:srgbClr val="FF0000"/>
                </a:solidFill>
                <a:latin typeface="Calibri"/>
                <a:ea typeface="Calibri"/>
                <a:cs typeface="Calibri"/>
              </a:rPr>
              <a:t>Hier </a:t>
            </a:r>
            <a:r>
              <a:rPr lang="en-US" sz="2000" b="1" dirty="0" err="1">
                <a:solidFill>
                  <a:srgbClr val="FF0000"/>
                </a:solidFill>
                <a:latin typeface="Calibri"/>
                <a:ea typeface="Calibri"/>
                <a:cs typeface="Calibri"/>
              </a:rPr>
              <a:t>hoef</a:t>
            </a:r>
            <a:r>
              <a:rPr lang="en-US" sz="2000" b="1" dirty="0">
                <a:solidFill>
                  <a:srgbClr val="FF0000"/>
                </a:solidFill>
                <a:latin typeface="Calibri"/>
                <a:ea typeface="Calibri"/>
                <a:cs typeface="Calibri"/>
              </a:rPr>
              <a:t> je </a:t>
            </a:r>
            <a:r>
              <a:rPr lang="en-US" sz="2000" b="1" dirty="0" err="1">
                <a:solidFill>
                  <a:srgbClr val="FF0000"/>
                </a:solidFill>
                <a:latin typeface="Calibri"/>
                <a:ea typeface="Calibri"/>
                <a:cs typeface="Calibri"/>
              </a:rPr>
              <a:t>niks</a:t>
            </a:r>
            <a:r>
              <a:rPr lang="en-US" sz="2000" b="1" dirty="0">
                <a:solidFill>
                  <a:srgbClr val="FF0000"/>
                </a:solidFill>
                <a:latin typeface="Calibri"/>
                <a:ea typeface="Calibri"/>
                <a:cs typeface="Calibri"/>
              </a:rPr>
              <a:t> in </a:t>
            </a:r>
            <a:r>
              <a:rPr lang="en-US" sz="2000" b="1" dirty="0" err="1">
                <a:solidFill>
                  <a:srgbClr val="FF0000"/>
                </a:solidFill>
                <a:latin typeface="Calibri"/>
                <a:ea typeface="Calibri"/>
                <a:cs typeface="Calibri"/>
              </a:rPr>
              <a:t>te</a:t>
            </a:r>
            <a:r>
              <a:rPr lang="en-US" sz="2000" b="1" dirty="0">
                <a:solidFill>
                  <a:srgbClr val="FF0000"/>
                </a:solidFill>
                <a:latin typeface="Calibri"/>
                <a:ea typeface="Calibri"/>
                <a:cs typeface="Calibri"/>
              </a:rPr>
              <a:t> </a:t>
            </a:r>
            <a:r>
              <a:rPr lang="en-US" sz="2000" b="1" dirty="0" err="1">
                <a:solidFill>
                  <a:srgbClr val="FF0000"/>
                </a:solidFill>
                <a:latin typeface="Calibri"/>
                <a:ea typeface="Calibri"/>
                <a:cs typeface="Calibri"/>
              </a:rPr>
              <a:t>vullen</a:t>
            </a:r>
            <a:r>
              <a:rPr lang="en-US" sz="2000" b="1" dirty="0">
                <a:solidFill>
                  <a:srgbClr val="FF0000"/>
                </a:solidFill>
                <a:latin typeface="Calibri"/>
                <a:ea typeface="Calibri"/>
                <a:cs typeface="Calibri"/>
              </a:rPr>
              <a:t>. Check </a:t>
            </a:r>
            <a:r>
              <a:rPr lang="en-US" sz="2000" b="1" dirty="0" err="1">
                <a:solidFill>
                  <a:srgbClr val="FF0000"/>
                </a:solidFill>
                <a:latin typeface="Calibri"/>
                <a:ea typeface="Calibri"/>
                <a:cs typeface="Calibri"/>
              </a:rPr>
              <a:t>alleen</a:t>
            </a:r>
            <a:r>
              <a:rPr lang="en-US" sz="2000" b="1" dirty="0">
                <a:solidFill>
                  <a:srgbClr val="FF0000"/>
                </a:solidFill>
                <a:latin typeface="Calibri"/>
                <a:ea typeface="Calibri"/>
                <a:cs typeface="Calibri"/>
              </a:rPr>
              <a:t> of </a:t>
            </a:r>
            <a:r>
              <a:rPr lang="en-US" sz="2000" b="1" dirty="0" err="1">
                <a:solidFill>
                  <a:srgbClr val="FF0000"/>
                </a:solidFill>
                <a:latin typeface="Calibri"/>
                <a:ea typeface="Calibri"/>
                <a:cs typeface="Calibri"/>
              </a:rPr>
              <a:t>onderstaande</a:t>
            </a:r>
            <a:r>
              <a:rPr lang="en-US" sz="2000" b="1" dirty="0">
                <a:solidFill>
                  <a:srgbClr val="FF0000"/>
                </a:solidFill>
                <a:latin typeface="Calibri"/>
                <a:ea typeface="Calibri"/>
                <a:cs typeface="Calibri"/>
              </a:rPr>
              <a:t> </a:t>
            </a:r>
            <a:r>
              <a:rPr lang="en-US" sz="2000" b="1" dirty="0" err="1">
                <a:solidFill>
                  <a:srgbClr val="FF0000"/>
                </a:solidFill>
                <a:latin typeface="Calibri"/>
                <a:ea typeface="Calibri"/>
                <a:cs typeface="Calibri"/>
              </a:rPr>
              <a:t>punten</a:t>
            </a:r>
            <a:r>
              <a:rPr lang="en-US" sz="2000" b="1" dirty="0">
                <a:solidFill>
                  <a:srgbClr val="FF0000"/>
                </a:solidFill>
                <a:latin typeface="Calibri"/>
                <a:ea typeface="Calibri"/>
                <a:cs typeface="Calibri"/>
              </a:rPr>
              <a:t> in je plan </a:t>
            </a:r>
            <a:r>
              <a:rPr lang="en-US" sz="2000" b="1" dirty="0" err="1">
                <a:solidFill>
                  <a:srgbClr val="FF0000"/>
                </a:solidFill>
                <a:latin typeface="Calibri"/>
                <a:ea typeface="Calibri"/>
                <a:cs typeface="Calibri"/>
              </a:rPr>
              <a:t>terugkomen</a:t>
            </a:r>
            <a:r>
              <a:rPr lang="en-US" sz="2000" b="1" dirty="0">
                <a:solidFill>
                  <a:srgbClr val="FF0000"/>
                </a:solidFill>
                <a:latin typeface="Calibri"/>
                <a:ea typeface="Calibri"/>
                <a:cs typeface="Calibri"/>
              </a:rPr>
              <a:t>!</a:t>
            </a:r>
          </a:p>
          <a:p>
            <a:pPr marL="0" indent="0">
              <a:buNone/>
            </a:pPr>
            <a:endParaRPr lang="nl-NL" sz="2000" b="1" dirty="0">
              <a:latin typeface="Calibri"/>
              <a:ea typeface="Calibri"/>
              <a:cs typeface="Calibri"/>
            </a:endParaRPr>
          </a:p>
          <a:p>
            <a:r>
              <a:rPr lang="en-US" sz="2000" b="1" dirty="0" err="1">
                <a:latin typeface="Calibri"/>
                <a:ea typeface="Calibri"/>
                <a:cs typeface="Calibri"/>
              </a:rPr>
              <a:t>Urgentie</a:t>
            </a:r>
            <a:r>
              <a:rPr lang="en-US" sz="2000" dirty="0">
                <a:latin typeface="Calibri"/>
                <a:ea typeface="Calibri"/>
                <a:cs typeface="Calibri"/>
              </a:rPr>
              <a:t>: het project </a:t>
            </a:r>
            <a:r>
              <a:rPr lang="en-US" sz="2000" dirty="0" err="1">
                <a:latin typeface="Calibri"/>
                <a:ea typeface="Calibri"/>
                <a:cs typeface="Calibri"/>
              </a:rPr>
              <a:t>levert</a:t>
            </a:r>
            <a:r>
              <a:rPr lang="en-US" sz="2000" dirty="0">
                <a:latin typeface="Calibri"/>
                <a:ea typeface="Calibri"/>
                <a:cs typeface="Calibri"/>
              </a:rPr>
              <a:t> </a:t>
            </a:r>
            <a:r>
              <a:rPr lang="en-US" sz="2000" dirty="0" err="1">
                <a:latin typeface="Calibri"/>
                <a:ea typeface="Calibri"/>
                <a:cs typeface="Calibri"/>
              </a:rPr>
              <a:t>een</a:t>
            </a:r>
            <a:r>
              <a:rPr lang="en-US" sz="2000" dirty="0">
                <a:latin typeface="Calibri"/>
                <a:ea typeface="Calibri"/>
                <a:cs typeface="Calibri"/>
              </a:rPr>
              <a:t> </a:t>
            </a:r>
            <a:r>
              <a:rPr lang="en-US" sz="2000" dirty="0" err="1">
                <a:latin typeface="Calibri"/>
                <a:ea typeface="Calibri"/>
                <a:cs typeface="Calibri"/>
              </a:rPr>
              <a:t>belangrijke</a:t>
            </a:r>
            <a:r>
              <a:rPr lang="en-US" sz="2000" dirty="0">
                <a:latin typeface="Calibri"/>
                <a:ea typeface="Calibri"/>
                <a:cs typeface="Calibri"/>
              </a:rPr>
              <a:t> </a:t>
            </a:r>
            <a:r>
              <a:rPr lang="en-US" sz="2000" dirty="0" err="1">
                <a:latin typeface="Calibri"/>
                <a:ea typeface="Calibri"/>
                <a:cs typeface="Calibri"/>
              </a:rPr>
              <a:t>bijdrage</a:t>
            </a:r>
            <a:r>
              <a:rPr lang="en-US" sz="2000" dirty="0">
                <a:latin typeface="Calibri"/>
                <a:ea typeface="Calibri"/>
                <a:cs typeface="Calibri"/>
              </a:rPr>
              <a:t> </a:t>
            </a:r>
            <a:r>
              <a:rPr lang="en-US" sz="2000" dirty="0" err="1">
                <a:latin typeface="Calibri"/>
                <a:ea typeface="Calibri"/>
                <a:cs typeface="Calibri"/>
              </a:rPr>
              <a:t>aan</a:t>
            </a:r>
            <a:r>
              <a:rPr lang="en-US" sz="2000" dirty="0">
                <a:latin typeface="Calibri"/>
                <a:ea typeface="Calibri"/>
                <a:cs typeface="Calibri"/>
              </a:rPr>
              <a:t> de </a:t>
            </a:r>
            <a:r>
              <a:rPr lang="en-US" sz="2000" dirty="0" err="1">
                <a:latin typeface="Calibri"/>
                <a:ea typeface="Calibri"/>
                <a:cs typeface="Calibri"/>
              </a:rPr>
              <a:t>emancipatie</a:t>
            </a:r>
            <a:r>
              <a:rPr lang="en-US" sz="2000" dirty="0">
                <a:latin typeface="Calibri"/>
                <a:ea typeface="Calibri"/>
                <a:cs typeface="Calibri"/>
              </a:rPr>
              <a:t> van de </a:t>
            </a:r>
            <a:r>
              <a:rPr lang="en-US" sz="2000" dirty="0" err="1">
                <a:latin typeface="Calibri"/>
                <a:ea typeface="Calibri"/>
                <a:cs typeface="Calibri"/>
              </a:rPr>
              <a:t>deelnemers</a:t>
            </a:r>
            <a:r>
              <a:rPr lang="en-US" sz="2000" dirty="0">
                <a:latin typeface="Calibri"/>
                <a:ea typeface="Calibri"/>
                <a:cs typeface="Calibri"/>
              </a:rPr>
              <a:t> in het </a:t>
            </a:r>
            <a:r>
              <a:rPr lang="en-US" sz="2000" dirty="0" err="1">
                <a:latin typeface="Calibri"/>
                <a:ea typeface="Calibri"/>
                <a:cs typeface="Calibri"/>
              </a:rPr>
              <a:t>kader</a:t>
            </a:r>
            <a:r>
              <a:rPr lang="en-US" sz="2000" dirty="0">
                <a:latin typeface="Calibri"/>
                <a:ea typeface="Calibri"/>
                <a:cs typeface="Calibri"/>
              </a:rPr>
              <a:t> van het </a:t>
            </a:r>
            <a:r>
              <a:rPr lang="en-US" sz="2000" dirty="0" err="1">
                <a:latin typeface="Calibri"/>
                <a:ea typeface="Calibri"/>
                <a:cs typeface="Calibri"/>
              </a:rPr>
              <a:t>speerpunt</a:t>
            </a:r>
            <a:r>
              <a:rPr lang="en-US" sz="2000" dirty="0">
                <a:latin typeface="Calibri"/>
                <a:ea typeface="Calibri"/>
                <a:cs typeface="Calibri"/>
              </a:rPr>
              <a:t>.</a:t>
            </a:r>
          </a:p>
          <a:p>
            <a:r>
              <a:rPr lang="nl-NL" sz="2000" b="1" dirty="0">
                <a:ea typeface="Calibri"/>
                <a:cs typeface="Calibri"/>
              </a:rPr>
              <a:t>Doelen: </a:t>
            </a:r>
            <a:r>
              <a:rPr lang="nl-NL" sz="2000" dirty="0">
                <a:ea typeface="Calibri"/>
                <a:cs typeface="Calibri"/>
              </a:rPr>
              <a:t>het project stelt heldere doelen die aansluiten bij de behoeften of het probleem van de doelgroep.</a:t>
            </a:r>
            <a:endParaRPr lang="en-US" sz="2000" dirty="0">
              <a:ea typeface="Calibri"/>
              <a:cs typeface="Calibri"/>
            </a:endParaRPr>
          </a:p>
          <a:p>
            <a:r>
              <a:rPr lang="en-US" sz="2000" b="1" dirty="0" err="1">
                <a:latin typeface="Calibri"/>
                <a:ea typeface="Calibri"/>
                <a:cs typeface="Calibri"/>
              </a:rPr>
              <a:t>Activiteiten</a:t>
            </a:r>
            <a:r>
              <a:rPr lang="en-US" sz="2000" dirty="0">
                <a:latin typeface="Calibri"/>
                <a:ea typeface="Calibri"/>
                <a:cs typeface="Calibri"/>
              </a:rPr>
              <a:t>: de </a:t>
            </a:r>
            <a:r>
              <a:rPr lang="en-US" sz="2000" dirty="0" err="1">
                <a:latin typeface="Calibri"/>
                <a:ea typeface="Calibri"/>
                <a:cs typeface="Calibri"/>
              </a:rPr>
              <a:t>activiteiten</a:t>
            </a:r>
            <a:r>
              <a:rPr lang="en-US" sz="2000" dirty="0">
                <a:latin typeface="Calibri"/>
                <a:ea typeface="Calibri"/>
                <a:cs typeface="Calibri"/>
              </a:rPr>
              <a:t> </a:t>
            </a:r>
            <a:r>
              <a:rPr lang="en-US" sz="2000" dirty="0" err="1">
                <a:latin typeface="Calibri"/>
                <a:ea typeface="Calibri"/>
                <a:cs typeface="Calibri"/>
              </a:rPr>
              <a:t>uit</a:t>
            </a:r>
            <a:r>
              <a:rPr lang="en-US" sz="2000" dirty="0">
                <a:latin typeface="Calibri"/>
                <a:ea typeface="Calibri"/>
                <a:cs typeface="Calibri"/>
              </a:rPr>
              <a:t> het project </a:t>
            </a:r>
            <a:r>
              <a:rPr lang="en-US" sz="2000" dirty="0" err="1">
                <a:latin typeface="Calibri"/>
                <a:ea typeface="Calibri"/>
                <a:cs typeface="Calibri"/>
              </a:rPr>
              <a:t>zijn</a:t>
            </a:r>
            <a:r>
              <a:rPr lang="en-US" sz="2000" dirty="0">
                <a:latin typeface="Calibri"/>
                <a:ea typeface="Calibri"/>
                <a:cs typeface="Calibri"/>
              </a:rPr>
              <a:t> relevant, </a:t>
            </a:r>
            <a:r>
              <a:rPr lang="en-US" sz="2000" dirty="0" err="1">
                <a:latin typeface="Calibri"/>
                <a:ea typeface="Calibri"/>
                <a:cs typeface="Calibri"/>
              </a:rPr>
              <a:t>emanciperend</a:t>
            </a:r>
            <a:r>
              <a:rPr lang="en-US" sz="2000" dirty="0">
                <a:latin typeface="Calibri"/>
                <a:ea typeface="Calibri"/>
                <a:cs typeface="Calibri"/>
              </a:rPr>
              <a:t> </a:t>
            </a:r>
            <a:r>
              <a:rPr lang="en-US" sz="2000" dirty="0" err="1">
                <a:latin typeface="Calibri"/>
                <a:ea typeface="Calibri"/>
                <a:cs typeface="Calibri"/>
              </a:rPr>
              <a:t>en</a:t>
            </a:r>
            <a:r>
              <a:rPr lang="en-US" sz="2000" dirty="0">
                <a:latin typeface="Calibri"/>
                <a:ea typeface="Calibri"/>
                <a:cs typeface="Calibri"/>
              </a:rPr>
              <a:t> </a:t>
            </a:r>
            <a:r>
              <a:rPr lang="en-US" sz="2000" dirty="0" err="1">
                <a:latin typeface="Calibri"/>
                <a:ea typeface="Calibri"/>
                <a:cs typeface="Calibri"/>
              </a:rPr>
              <a:t>dragen</a:t>
            </a:r>
            <a:r>
              <a:rPr lang="en-US" sz="2000" dirty="0">
                <a:latin typeface="Calibri"/>
                <a:ea typeface="Calibri"/>
                <a:cs typeface="Calibri"/>
              </a:rPr>
              <a:t> </a:t>
            </a:r>
            <a:r>
              <a:rPr lang="en-US" sz="2000" dirty="0" err="1">
                <a:latin typeface="Calibri"/>
                <a:ea typeface="Calibri"/>
                <a:cs typeface="Calibri"/>
              </a:rPr>
              <a:t>bij</a:t>
            </a:r>
            <a:r>
              <a:rPr lang="en-US" sz="2000" dirty="0">
                <a:latin typeface="Calibri"/>
                <a:ea typeface="Calibri"/>
                <a:cs typeface="Calibri"/>
              </a:rPr>
              <a:t> </a:t>
            </a:r>
            <a:r>
              <a:rPr lang="en-US" sz="2000" dirty="0" err="1">
                <a:latin typeface="Calibri"/>
                <a:ea typeface="Calibri"/>
                <a:cs typeface="Calibri"/>
              </a:rPr>
              <a:t>aan</a:t>
            </a:r>
            <a:r>
              <a:rPr lang="en-US" sz="2000" dirty="0">
                <a:latin typeface="Calibri"/>
                <a:ea typeface="Calibri"/>
                <a:cs typeface="Calibri"/>
              </a:rPr>
              <a:t> het </a:t>
            </a:r>
            <a:r>
              <a:rPr lang="en-US" sz="2000" dirty="0" err="1">
                <a:latin typeface="Calibri"/>
                <a:ea typeface="Calibri"/>
                <a:cs typeface="Calibri"/>
              </a:rPr>
              <a:t>bereiken</a:t>
            </a:r>
            <a:r>
              <a:rPr lang="en-US" sz="2000" dirty="0">
                <a:latin typeface="Calibri"/>
                <a:ea typeface="Calibri"/>
                <a:cs typeface="Calibri"/>
              </a:rPr>
              <a:t> van het </a:t>
            </a:r>
            <a:r>
              <a:rPr lang="en-US" sz="2000" dirty="0" err="1">
                <a:latin typeface="Calibri"/>
                <a:ea typeface="Calibri"/>
                <a:cs typeface="Calibri"/>
              </a:rPr>
              <a:t>doel</a:t>
            </a:r>
            <a:r>
              <a:rPr lang="en-US" sz="2000" dirty="0">
                <a:latin typeface="Calibri"/>
                <a:ea typeface="Calibri"/>
                <a:cs typeface="Calibri"/>
              </a:rPr>
              <a:t> van het project.</a:t>
            </a:r>
            <a:endParaRPr lang="en-US" sz="2000" dirty="0">
              <a:ea typeface="Calibri"/>
              <a:cs typeface="Calibri"/>
            </a:endParaRPr>
          </a:p>
          <a:p>
            <a:r>
              <a:rPr lang="en-US" sz="2000" b="1" dirty="0" err="1">
                <a:latin typeface="Calibri"/>
                <a:ea typeface="Calibri"/>
                <a:cs typeface="Calibri"/>
              </a:rPr>
              <a:t>Duurzame</a:t>
            </a:r>
            <a:r>
              <a:rPr lang="en-US" sz="2000" b="1" dirty="0">
                <a:latin typeface="Calibri"/>
                <a:ea typeface="Calibri"/>
                <a:cs typeface="Calibri"/>
              </a:rPr>
              <a:t> impact</a:t>
            </a:r>
            <a:r>
              <a:rPr lang="en-US" sz="2000" dirty="0">
                <a:latin typeface="Calibri"/>
                <a:ea typeface="Calibri"/>
                <a:cs typeface="Calibri"/>
              </a:rPr>
              <a:t>: het project </a:t>
            </a:r>
            <a:r>
              <a:rPr lang="en-US" sz="2000" dirty="0" err="1">
                <a:latin typeface="Calibri"/>
                <a:ea typeface="Calibri"/>
                <a:cs typeface="Calibri"/>
              </a:rPr>
              <a:t>geeft</a:t>
            </a:r>
            <a:r>
              <a:rPr lang="en-US" sz="2000" dirty="0">
                <a:latin typeface="Calibri"/>
                <a:ea typeface="Calibri"/>
                <a:cs typeface="Calibri"/>
              </a:rPr>
              <a:t> de </a:t>
            </a:r>
            <a:r>
              <a:rPr lang="en-US" sz="2000" dirty="0" err="1">
                <a:latin typeface="Calibri"/>
                <a:ea typeface="Calibri"/>
                <a:cs typeface="Calibri"/>
              </a:rPr>
              <a:t>deelnemers</a:t>
            </a:r>
            <a:r>
              <a:rPr lang="en-US" sz="2000" dirty="0">
                <a:latin typeface="Calibri"/>
                <a:ea typeface="Calibri"/>
                <a:cs typeface="Calibri"/>
              </a:rPr>
              <a:t> </a:t>
            </a:r>
            <a:r>
              <a:rPr lang="en-US" sz="2000" dirty="0" err="1">
                <a:latin typeface="Calibri"/>
                <a:ea typeface="Calibri"/>
                <a:cs typeface="Calibri"/>
              </a:rPr>
              <a:t>handvatten</a:t>
            </a:r>
            <a:r>
              <a:rPr lang="en-US" sz="2000" dirty="0">
                <a:latin typeface="Calibri"/>
                <a:ea typeface="Calibri"/>
                <a:cs typeface="Calibri"/>
              </a:rPr>
              <a:t>/</a:t>
            </a:r>
            <a:r>
              <a:rPr lang="en-US" sz="2000" dirty="0" err="1">
                <a:latin typeface="Calibri"/>
                <a:ea typeface="Calibri"/>
                <a:cs typeface="Calibri"/>
              </a:rPr>
              <a:t>vaardigheden</a:t>
            </a:r>
            <a:r>
              <a:rPr lang="en-US" sz="2000" dirty="0">
                <a:latin typeface="Calibri"/>
                <a:ea typeface="Calibri"/>
                <a:cs typeface="Calibri"/>
              </a:rPr>
              <a:t> mee </a:t>
            </a:r>
            <a:r>
              <a:rPr lang="en-US" sz="2000" dirty="0" err="1">
                <a:latin typeface="Calibri"/>
                <a:ea typeface="Calibri"/>
                <a:cs typeface="Calibri"/>
              </a:rPr>
              <a:t>waar</a:t>
            </a:r>
            <a:r>
              <a:rPr lang="en-US" sz="2000" dirty="0">
                <a:latin typeface="Calibri"/>
                <a:ea typeface="Calibri"/>
                <a:cs typeface="Calibri"/>
              </a:rPr>
              <a:t> </a:t>
            </a:r>
            <a:r>
              <a:rPr lang="en-US" sz="2000" dirty="0" err="1">
                <a:latin typeface="Calibri"/>
                <a:ea typeface="Calibri"/>
                <a:cs typeface="Calibri"/>
              </a:rPr>
              <a:t>zij</a:t>
            </a:r>
            <a:r>
              <a:rPr lang="en-US" sz="2000" dirty="0">
                <a:latin typeface="Calibri"/>
                <a:ea typeface="Calibri"/>
                <a:cs typeface="Calibri"/>
              </a:rPr>
              <a:t> op de </a:t>
            </a:r>
            <a:r>
              <a:rPr lang="en-US" sz="2000" dirty="0" err="1">
                <a:latin typeface="Calibri"/>
                <a:ea typeface="Calibri"/>
                <a:cs typeface="Calibri"/>
              </a:rPr>
              <a:t>langere</a:t>
            </a:r>
            <a:r>
              <a:rPr lang="en-US" sz="2000" dirty="0">
                <a:latin typeface="Calibri"/>
                <a:ea typeface="Calibri"/>
                <a:cs typeface="Calibri"/>
              </a:rPr>
              <a:t> </a:t>
            </a:r>
            <a:r>
              <a:rPr lang="en-US" sz="2000" dirty="0" err="1">
                <a:latin typeface="Calibri"/>
                <a:ea typeface="Calibri"/>
                <a:cs typeface="Calibri"/>
              </a:rPr>
              <a:t>termijn</a:t>
            </a:r>
            <a:r>
              <a:rPr lang="en-US" sz="2000" dirty="0">
                <a:latin typeface="Calibri"/>
                <a:ea typeface="Calibri"/>
                <a:cs typeface="Calibri"/>
              </a:rPr>
              <a:t> </a:t>
            </a:r>
            <a:r>
              <a:rPr lang="en-US" sz="2000" dirty="0" err="1">
                <a:latin typeface="Calibri"/>
                <a:ea typeface="Calibri"/>
                <a:cs typeface="Calibri"/>
              </a:rPr>
              <a:t>bij</a:t>
            </a:r>
            <a:r>
              <a:rPr lang="en-US" sz="2000" dirty="0">
                <a:latin typeface="Calibri"/>
                <a:ea typeface="Calibri"/>
                <a:cs typeface="Calibri"/>
              </a:rPr>
              <a:t> </a:t>
            </a:r>
            <a:r>
              <a:rPr lang="en-US" sz="2000" dirty="0" err="1">
                <a:latin typeface="Calibri"/>
                <a:ea typeface="Calibri"/>
                <a:cs typeface="Calibri"/>
              </a:rPr>
              <a:t>gebaat</a:t>
            </a:r>
            <a:r>
              <a:rPr lang="en-US" sz="2000" dirty="0">
                <a:latin typeface="Calibri"/>
                <a:ea typeface="Calibri"/>
                <a:cs typeface="Calibri"/>
              </a:rPr>
              <a:t> </a:t>
            </a:r>
            <a:r>
              <a:rPr lang="en-US" sz="2000" dirty="0" err="1">
                <a:latin typeface="Calibri"/>
                <a:ea typeface="Calibri"/>
                <a:cs typeface="Calibri"/>
              </a:rPr>
              <a:t>zijn</a:t>
            </a:r>
            <a:r>
              <a:rPr lang="en-US" sz="2000" dirty="0">
                <a:latin typeface="Calibri"/>
                <a:ea typeface="Calibri"/>
                <a:cs typeface="Calibri"/>
              </a:rPr>
              <a:t> </a:t>
            </a:r>
            <a:r>
              <a:rPr lang="en-US" sz="2000" dirty="0" err="1">
                <a:latin typeface="Calibri"/>
                <a:ea typeface="Calibri"/>
                <a:cs typeface="Calibri"/>
              </a:rPr>
              <a:t>en</a:t>
            </a:r>
            <a:r>
              <a:rPr lang="en-US" sz="2000" dirty="0">
                <a:latin typeface="Calibri"/>
                <a:ea typeface="Calibri"/>
                <a:cs typeface="Calibri"/>
              </a:rPr>
              <a:t> </a:t>
            </a:r>
            <a:r>
              <a:rPr lang="en-US" sz="2000" dirty="0" err="1">
                <a:latin typeface="Calibri"/>
                <a:ea typeface="Calibri"/>
                <a:cs typeface="Calibri"/>
              </a:rPr>
              <a:t>bevat</a:t>
            </a:r>
            <a:r>
              <a:rPr lang="en-US" sz="2000" dirty="0">
                <a:latin typeface="Calibri"/>
                <a:ea typeface="Calibri"/>
                <a:cs typeface="Calibri"/>
              </a:rPr>
              <a:t> </a:t>
            </a:r>
            <a:r>
              <a:rPr lang="en-US" sz="2000" dirty="0" err="1">
                <a:latin typeface="Calibri"/>
                <a:ea typeface="Calibri"/>
                <a:cs typeface="Calibri"/>
              </a:rPr>
              <a:t>indien</a:t>
            </a:r>
            <a:r>
              <a:rPr lang="en-US" sz="2000" dirty="0">
                <a:latin typeface="Calibri"/>
                <a:ea typeface="Calibri"/>
                <a:cs typeface="Calibri"/>
              </a:rPr>
              <a:t> relevant </a:t>
            </a:r>
            <a:r>
              <a:rPr lang="en-US" sz="2000" dirty="0" err="1">
                <a:latin typeface="Calibri"/>
                <a:ea typeface="Calibri"/>
                <a:cs typeface="Calibri"/>
              </a:rPr>
              <a:t>ideeën</a:t>
            </a:r>
            <a:r>
              <a:rPr lang="en-US" sz="2000" dirty="0">
                <a:latin typeface="Calibri"/>
                <a:ea typeface="Calibri"/>
                <a:cs typeface="Calibri"/>
              </a:rPr>
              <a:t> voor </a:t>
            </a:r>
            <a:r>
              <a:rPr lang="en-US" sz="2000" dirty="0" err="1">
                <a:latin typeface="Calibri"/>
                <a:ea typeface="Calibri"/>
                <a:cs typeface="Calibri"/>
              </a:rPr>
              <a:t>nazorg</a:t>
            </a:r>
            <a:r>
              <a:rPr lang="en-US" sz="2000" dirty="0">
                <a:latin typeface="Calibri"/>
                <a:ea typeface="Calibri"/>
                <a:cs typeface="Calibri"/>
              </a:rPr>
              <a:t> of </a:t>
            </a:r>
            <a:r>
              <a:rPr lang="en-US" sz="2000" dirty="0" err="1">
                <a:latin typeface="Calibri"/>
                <a:ea typeface="Calibri"/>
                <a:cs typeface="Calibri"/>
              </a:rPr>
              <a:t>doorverwijzing</a:t>
            </a:r>
            <a:r>
              <a:rPr lang="en-US" sz="2000" dirty="0">
                <a:latin typeface="Calibri"/>
                <a:ea typeface="Calibri"/>
                <a:cs typeface="Calibri"/>
              </a:rPr>
              <a:t> van de </a:t>
            </a:r>
            <a:r>
              <a:rPr lang="en-US" sz="2000" dirty="0" err="1">
                <a:latin typeface="Calibri"/>
                <a:ea typeface="Calibri"/>
                <a:cs typeface="Calibri"/>
              </a:rPr>
              <a:t>deelnemers</a:t>
            </a:r>
            <a:r>
              <a:rPr lang="en-US" sz="2000" dirty="0">
                <a:latin typeface="Calibri"/>
                <a:ea typeface="Calibri"/>
                <a:cs typeface="Calibri"/>
              </a:rPr>
              <a:t> na het project.</a:t>
            </a:r>
            <a:endParaRPr lang="en-US" sz="2000" dirty="0">
              <a:ea typeface="Calibri"/>
              <a:cs typeface="Calibri"/>
            </a:endParaRPr>
          </a:p>
          <a:p>
            <a:r>
              <a:rPr lang="en-US" sz="2000" dirty="0">
                <a:latin typeface="Calibri"/>
                <a:ea typeface="Calibri"/>
                <a:cs typeface="Calibri"/>
              </a:rPr>
              <a:t>Let op! Zorg </a:t>
            </a:r>
            <a:r>
              <a:rPr lang="en-US" sz="2000" dirty="0" err="1">
                <a:latin typeface="Calibri"/>
                <a:ea typeface="Calibri"/>
                <a:cs typeface="Calibri"/>
              </a:rPr>
              <a:t>dat</a:t>
            </a:r>
            <a:r>
              <a:rPr lang="en-US" sz="2000" dirty="0">
                <a:latin typeface="Calibri"/>
                <a:ea typeface="Calibri"/>
                <a:cs typeface="Calibri"/>
              </a:rPr>
              <a:t> je </a:t>
            </a:r>
            <a:r>
              <a:rPr lang="en-US" sz="2000" dirty="0" err="1">
                <a:latin typeface="Calibri"/>
                <a:ea typeface="Calibri"/>
                <a:cs typeface="Calibri"/>
              </a:rPr>
              <a:t>dit</a:t>
            </a:r>
            <a:r>
              <a:rPr lang="en-US" sz="2000" dirty="0">
                <a:latin typeface="Calibri"/>
                <a:ea typeface="Calibri"/>
                <a:cs typeface="Calibri"/>
              </a:rPr>
              <a:t> document </a:t>
            </a:r>
            <a:r>
              <a:rPr lang="en-US" sz="2000" dirty="0" err="1">
                <a:latin typeface="Calibri"/>
                <a:ea typeface="Calibri"/>
                <a:cs typeface="Calibri"/>
              </a:rPr>
              <a:t>als</a:t>
            </a:r>
            <a:r>
              <a:rPr lang="en-US" sz="2000" dirty="0">
                <a:latin typeface="Calibri"/>
                <a:ea typeface="Calibri"/>
                <a:cs typeface="Calibri"/>
              </a:rPr>
              <a:t> PowerPoint-</a:t>
            </a:r>
            <a:r>
              <a:rPr lang="en-US" sz="2000" dirty="0" err="1">
                <a:latin typeface="Calibri"/>
                <a:ea typeface="Calibri"/>
                <a:cs typeface="Calibri"/>
              </a:rPr>
              <a:t>bestand</a:t>
            </a:r>
            <a:r>
              <a:rPr lang="en-US" sz="2000" dirty="0">
                <a:latin typeface="Calibri"/>
                <a:ea typeface="Calibri"/>
                <a:cs typeface="Calibri"/>
              </a:rPr>
              <a:t> met </a:t>
            </a:r>
            <a:r>
              <a:rPr lang="en-US" sz="2000" dirty="0" err="1">
                <a:latin typeface="Calibri"/>
                <a:ea typeface="Calibri"/>
                <a:cs typeface="Calibri"/>
              </a:rPr>
              <a:t>ons</a:t>
            </a:r>
            <a:r>
              <a:rPr lang="en-US" sz="2000" dirty="0">
                <a:latin typeface="Calibri"/>
                <a:ea typeface="Calibri"/>
                <a:cs typeface="Calibri"/>
              </a:rPr>
              <a:t> </a:t>
            </a:r>
            <a:r>
              <a:rPr lang="en-US" sz="2000" dirty="0" err="1">
                <a:latin typeface="Calibri"/>
                <a:ea typeface="Calibri"/>
                <a:cs typeface="Calibri"/>
              </a:rPr>
              <a:t>deelt</a:t>
            </a:r>
            <a:r>
              <a:rPr lang="en-US" sz="2000" dirty="0">
                <a:latin typeface="Calibri"/>
                <a:ea typeface="Calibri"/>
                <a:cs typeface="Calibri"/>
              </a:rPr>
              <a:t>!</a:t>
            </a:r>
            <a:endParaRPr lang="en-US" sz="2000" dirty="0">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10330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NL" sz="4400" b="1"/>
              <a:t>OVER DE ORGANISATIE</a:t>
            </a:r>
            <a:endParaRPr/>
          </a:p>
        </p:txBody>
      </p:sp>
      <p:graphicFrame>
        <p:nvGraphicFramePr>
          <p:cNvPr id="4" name="Tabel 3">
            <a:extLst>
              <a:ext uri="{FF2B5EF4-FFF2-40B4-BE49-F238E27FC236}">
                <a16:creationId xmlns:a16="http://schemas.microsoft.com/office/drawing/2014/main" id="{269C6D87-5AB9-A114-9286-4DE3E7F2F1DC}"/>
              </a:ext>
            </a:extLst>
          </p:cNvPr>
          <p:cNvGraphicFramePr>
            <a:graphicFrameLocks noGrp="1"/>
          </p:cNvGraphicFramePr>
          <p:nvPr>
            <p:extLst>
              <p:ext uri="{D42A27DB-BD31-4B8C-83A1-F6EECF244321}">
                <p14:modId xmlns:p14="http://schemas.microsoft.com/office/powerpoint/2010/main" val="3967435440"/>
              </p:ext>
            </p:extLst>
          </p:nvPr>
        </p:nvGraphicFramePr>
        <p:xfrm>
          <a:off x="999066" y="1507066"/>
          <a:ext cx="10202132" cy="4372934"/>
        </p:xfrm>
        <a:graphic>
          <a:graphicData uri="http://schemas.openxmlformats.org/drawingml/2006/table">
            <a:tbl>
              <a:tblPr firstRow="1" bandRow="1">
                <a:tableStyleId>{5C22544A-7EE6-4342-B048-85BDC9FD1C3A}</a:tableStyleId>
              </a:tblPr>
              <a:tblGrid>
                <a:gridCol w="10202132">
                  <a:extLst>
                    <a:ext uri="{9D8B030D-6E8A-4147-A177-3AD203B41FA5}">
                      <a16:colId xmlns:a16="http://schemas.microsoft.com/office/drawing/2014/main" val="3325664145"/>
                    </a:ext>
                  </a:extLst>
                </a:gridCol>
              </a:tblGrid>
              <a:tr h="553398">
                <a:tc>
                  <a:txBody>
                    <a:bodyPr/>
                    <a:lstStyle/>
                    <a:p>
                      <a:r>
                        <a:rPr lang="nl-NL" dirty="0"/>
                        <a:t>Waar staat jullie organisatie voor? Wat voor activiteiten hebben jullie en wat hebben jullie al bereikt? Met welke doelgroep(en) werken jullie? In welk stadsdeel zijn jullie actief?</a:t>
                      </a:r>
                    </a:p>
                  </a:txBody>
                  <a:tcPr/>
                </a:tc>
                <a:extLst>
                  <a:ext uri="{0D108BD9-81ED-4DB2-BD59-A6C34878D82A}">
                    <a16:rowId xmlns:a16="http://schemas.microsoft.com/office/drawing/2014/main" val="4096185222"/>
                  </a:ext>
                </a:extLst>
              </a:tr>
              <a:tr h="3819536">
                <a:tc>
                  <a:txBody>
                    <a:bodyPr/>
                    <a:lstStyle/>
                    <a:p>
                      <a:endParaRPr lang="nl-NL" dirty="0"/>
                    </a:p>
                  </a:txBody>
                  <a:tcPr/>
                </a:tc>
                <a:extLst>
                  <a:ext uri="{0D108BD9-81ED-4DB2-BD59-A6C34878D82A}">
                    <a16:rowId xmlns:a16="http://schemas.microsoft.com/office/drawing/2014/main" val="1852370018"/>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527D3-1C51-8B03-EFE3-11CC227233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177623-B507-D637-403E-E51E0293E863}"/>
              </a:ext>
            </a:extLst>
          </p:cNvPr>
          <p:cNvSpPr>
            <a:spLocks noGrp="1"/>
          </p:cNvSpPr>
          <p:nvPr>
            <p:ph type="title"/>
          </p:nvPr>
        </p:nvSpPr>
        <p:spPr/>
        <p:txBody>
          <a:bodyPr>
            <a:normAutofit/>
          </a:bodyPr>
          <a:lstStyle/>
          <a:p>
            <a:pPr algn="ctr"/>
            <a:r>
              <a:rPr lang="nl-NL" sz="4400" b="1"/>
              <a:t>DOELGROEP VAN HET PROJECT</a:t>
            </a:r>
            <a:endParaRPr sz="4400" b="1" dirty="0"/>
          </a:p>
        </p:txBody>
      </p:sp>
      <p:graphicFrame>
        <p:nvGraphicFramePr>
          <p:cNvPr id="5" name="Tijdelijke aanduiding voor inhoud 4">
            <a:extLst>
              <a:ext uri="{FF2B5EF4-FFF2-40B4-BE49-F238E27FC236}">
                <a16:creationId xmlns:a16="http://schemas.microsoft.com/office/drawing/2014/main" id="{B8D22CAF-F32C-6F7F-21A5-C51071A01CB1}"/>
              </a:ext>
            </a:extLst>
          </p:cNvPr>
          <p:cNvGraphicFramePr>
            <a:graphicFrameLocks noGrp="1"/>
          </p:cNvGraphicFramePr>
          <p:nvPr>
            <p:ph idx="1"/>
            <p:extLst>
              <p:ext uri="{D42A27DB-BD31-4B8C-83A1-F6EECF244321}">
                <p14:modId xmlns:p14="http://schemas.microsoft.com/office/powerpoint/2010/main" val="1964652381"/>
              </p:ext>
            </p:extLst>
          </p:nvPr>
        </p:nvGraphicFramePr>
        <p:xfrm>
          <a:off x="838200" y="1597025"/>
          <a:ext cx="10515600" cy="4514111"/>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2015198"/>
                    </a:ext>
                  </a:extLst>
                </a:gridCol>
                <a:gridCol w="5257800">
                  <a:extLst>
                    <a:ext uri="{9D8B030D-6E8A-4147-A177-3AD203B41FA5}">
                      <a16:colId xmlns:a16="http://schemas.microsoft.com/office/drawing/2014/main" val="2568163243"/>
                    </a:ext>
                  </a:extLst>
                </a:gridCol>
              </a:tblGrid>
              <a:tr h="566665">
                <a:tc>
                  <a:txBody>
                    <a:bodyPr/>
                    <a:lstStyle/>
                    <a:p>
                      <a:r>
                        <a:rPr lang="nl-NL"/>
                        <a:t>Doelgroep</a:t>
                      </a:r>
                    </a:p>
                  </a:txBody>
                  <a:tcPr/>
                </a:tc>
                <a:tc>
                  <a:txBody>
                    <a:bodyPr/>
                    <a:lstStyle/>
                    <a:p>
                      <a:endParaRPr lang="nl-NL"/>
                    </a:p>
                  </a:txBody>
                  <a:tcPr/>
                </a:tc>
                <a:extLst>
                  <a:ext uri="{0D108BD9-81ED-4DB2-BD59-A6C34878D82A}">
                    <a16:rowId xmlns:a16="http://schemas.microsoft.com/office/drawing/2014/main" val="2040637313"/>
                  </a:ext>
                </a:extLst>
              </a:tr>
              <a:tr h="1940109">
                <a:tc>
                  <a:txBody>
                    <a:bodyPr/>
                    <a:lstStyle/>
                    <a:p>
                      <a:pPr marL="0" marR="0" lvl="0" indent="0" algn="l" rtl="0" eaLnBrk="1" fontAlgn="auto" latinLnBrk="0" hangingPunct="1">
                        <a:lnSpc>
                          <a:spcPct val="100000"/>
                        </a:lnSpc>
                        <a:spcBef>
                          <a:spcPts val="0"/>
                        </a:spcBef>
                        <a:spcAft>
                          <a:spcPts val="0"/>
                        </a:spcAft>
                        <a:buClrTx/>
                        <a:buSzTx/>
                        <a:buFontTx/>
                        <a:buNone/>
                      </a:pPr>
                      <a:r>
                        <a:rPr lang="nl-NL"/>
                        <a:t>Wie is de doelgroep van het project en wat zijn de kenmerken van jouw doelgroep </a:t>
                      </a:r>
                      <a:r>
                        <a:rPr lang="nl-NL" dirty="0"/>
                        <a:t>(bijvoorbeeld, genderidentiteit, leeftijd, achtergrond, etc.)?</a:t>
                      </a:r>
                    </a:p>
                  </a:txBody>
                  <a:tcPr/>
                </a:tc>
                <a:tc>
                  <a:txBody>
                    <a:bodyPr/>
                    <a:lstStyle/>
                    <a:p>
                      <a:endParaRPr lang="nl-NL"/>
                    </a:p>
                  </a:txBody>
                  <a:tcPr/>
                </a:tc>
                <a:extLst>
                  <a:ext uri="{0D108BD9-81ED-4DB2-BD59-A6C34878D82A}">
                    <a16:rowId xmlns:a16="http://schemas.microsoft.com/office/drawing/2014/main" val="789923454"/>
                  </a:ext>
                </a:extLst>
              </a:tr>
              <a:tr h="200733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dirty="0"/>
                        <a:t>Hoe bereiken jullie hen? Mond-op-mond reclame, via andere organisaties, flyers, sociale media?</a:t>
                      </a:r>
                    </a:p>
                  </a:txBody>
                  <a:tcPr/>
                </a:tc>
                <a:tc>
                  <a:txBody>
                    <a:bodyPr/>
                    <a:lstStyle/>
                    <a:p>
                      <a:endParaRPr lang="nl-NL"/>
                    </a:p>
                  </a:txBody>
                  <a:tcPr/>
                </a:tc>
                <a:extLst>
                  <a:ext uri="{0D108BD9-81ED-4DB2-BD59-A6C34878D82A}">
                    <a16:rowId xmlns:a16="http://schemas.microsoft.com/office/drawing/2014/main" val="2633897643"/>
                  </a:ext>
                </a:extLst>
              </a:tr>
            </a:tbl>
          </a:graphicData>
        </a:graphic>
      </p:graphicFrame>
    </p:spTree>
    <p:extLst>
      <p:ext uri="{BB962C8B-B14F-4D97-AF65-F5344CB8AC3E}">
        <p14:creationId xmlns:p14="http://schemas.microsoft.com/office/powerpoint/2010/main" val="1392290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NL" sz="4400" b="1"/>
              <a:t>ONDERWERP EN BELANG VAN JE </a:t>
            </a:r>
            <a:r>
              <a:rPr lang="nl-NL" sz="4400" b="1" dirty="0"/>
              <a:t>PROJECT</a:t>
            </a:r>
          </a:p>
        </p:txBody>
      </p:sp>
      <p:graphicFrame>
        <p:nvGraphicFramePr>
          <p:cNvPr id="7" name="Tabel 3">
            <a:extLst>
              <a:ext uri="{FF2B5EF4-FFF2-40B4-BE49-F238E27FC236}">
                <a16:creationId xmlns:a16="http://schemas.microsoft.com/office/drawing/2014/main" id="{8AC650B5-015B-79D0-EAC4-E8BE183D4BFC}"/>
              </a:ext>
            </a:extLst>
          </p:cNvPr>
          <p:cNvGraphicFramePr>
            <a:graphicFrameLocks noGrp="1"/>
          </p:cNvGraphicFramePr>
          <p:nvPr>
            <p:extLst>
              <p:ext uri="{D42A27DB-BD31-4B8C-83A1-F6EECF244321}">
                <p14:modId xmlns:p14="http://schemas.microsoft.com/office/powerpoint/2010/main" val="2951778188"/>
              </p:ext>
            </p:extLst>
          </p:nvPr>
        </p:nvGraphicFramePr>
        <p:xfrm>
          <a:off x="836373" y="1546225"/>
          <a:ext cx="10202132" cy="2393437"/>
        </p:xfrm>
        <a:graphic>
          <a:graphicData uri="http://schemas.openxmlformats.org/drawingml/2006/table">
            <a:tbl>
              <a:tblPr firstRow="1" bandRow="1">
                <a:tableStyleId>{5C22544A-7EE6-4342-B048-85BDC9FD1C3A}</a:tableStyleId>
              </a:tblPr>
              <a:tblGrid>
                <a:gridCol w="10202132">
                  <a:extLst>
                    <a:ext uri="{9D8B030D-6E8A-4147-A177-3AD203B41FA5}">
                      <a16:colId xmlns:a16="http://schemas.microsoft.com/office/drawing/2014/main" val="3325664145"/>
                    </a:ext>
                  </a:extLst>
                </a:gridCol>
              </a:tblGrid>
              <a:tr h="563162">
                <a:tc>
                  <a:txBody>
                    <a:bodyPr/>
                    <a:lstStyle/>
                    <a:p>
                      <a:pPr lvl="0">
                        <a:buNone/>
                      </a:pPr>
                      <a:r>
                        <a:rPr lang="nl-NL" sz="1400" b="1" i="0" u="none" strike="noStrike" noProof="0" dirty="0">
                          <a:solidFill>
                            <a:srgbClr val="FFFFFF"/>
                          </a:solidFill>
                          <a:latin typeface="Calibri"/>
                          <a:ea typeface="Calibri"/>
                          <a:cs typeface="Calibri"/>
                        </a:rPr>
                        <a:t>Welk probleem lost jullie project op? Beschrijf dit aan de hand van minimaal één concrete situatie of casus uit jullie praktijk die laat zien </a:t>
                      </a:r>
                      <a:r>
                        <a:rPr lang="nl-NL" sz="1400" b="1" i="0" u="none" strike="noStrike" noProof="0">
                          <a:solidFill>
                            <a:srgbClr val="FFFFFF"/>
                          </a:solidFill>
                          <a:latin typeface="Calibri"/>
                          <a:ea typeface="Calibri"/>
                          <a:cs typeface="Calibri"/>
                        </a:rPr>
                        <a:t>waar de doelgroep van het project tegenaan loopt. </a:t>
                      </a:r>
                      <a:endParaRPr lang="nl-NL"/>
                    </a:p>
                  </a:txBody>
                  <a:tcPr/>
                </a:tc>
                <a:extLst>
                  <a:ext uri="{0D108BD9-81ED-4DB2-BD59-A6C34878D82A}">
                    <a16:rowId xmlns:a16="http://schemas.microsoft.com/office/drawing/2014/main" val="4096185222"/>
                  </a:ext>
                </a:extLst>
              </a:tr>
              <a:tr h="1830275">
                <a:tc>
                  <a:txBody>
                    <a:bodyPr/>
                    <a:lstStyle/>
                    <a:p>
                      <a:endParaRPr lang="nl-NL" dirty="0"/>
                    </a:p>
                  </a:txBody>
                  <a:tcPr/>
                </a:tc>
                <a:extLst>
                  <a:ext uri="{0D108BD9-81ED-4DB2-BD59-A6C34878D82A}">
                    <a16:rowId xmlns:a16="http://schemas.microsoft.com/office/drawing/2014/main" val="1852370018"/>
                  </a:ext>
                </a:extLst>
              </a:tr>
            </a:tbl>
          </a:graphicData>
        </a:graphic>
      </p:graphicFrame>
      <p:graphicFrame>
        <p:nvGraphicFramePr>
          <p:cNvPr id="9" name="Tabel 4">
            <a:extLst>
              <a:ext uri="{FF2B5EF4-FFF2-40B4-BE49-F238E27FC236}">
                <a16:creationId xmlns:a16="http://schemas.microsoft.com/office/drawing/2014/main" id="{9E952A6D-6B43-7614-03AE-F2090C80187D}"/>
              </a:ext>
            </a:extLst>
          </p:cNvPr>
          <p:cNvGraphicFramePr>
            <a:graphicFrameLocks noGrp="1"/>
          </p:cNvGraphicFramePr>
          <p:nvPr>
            <p:extLst>
              <p:ext uri="{D42A27DB-BD31-4B8C-83A1-F6EECF244321}">
                <p14:modId xmlns:p14="http://schemas.microsoft.com/office/powerpoint/2010/main" val="4050411311"/>
              </p:ext>
            </p:extLst>
          </p:nvPr>
        </p:nvGraphicFramePr>
        <p:xfrm>
          <a:off x="838200" y="3937000"/>
          <a:ext cx="10207609" cy="2464079"/>
        </p:xfrm>
        <a:graphic>
          <a:graphicData uri="http://schemas.openxmlformats.org/drawingml/2006/table">
            <a:tbl>
              <a:tblPr firstRow="1" bandRow="1">
                <a:tableStyleId>{5C22544A-7EE6-4342-B048-85BDC9FD1C3A}</a:tableStyleId>
              </a:tblPr>
              <a:tblGrid>
                <a:gridCol w="10207609">
                  <a:extLst>
                    <a:ext uri="{9D8B030D-6E8A-4147-A177-3AD203B41FA5}">
                      <a16:colId xmlns:a16="http://schemas.microsoft.com/office/drawing/2014/main" val="3325664145"/>
                    </a:ext>
                  </a:extLst>
                </a:gridCol>
              </a:tblGrid>
              <a:tr h="426476">
                <a:tc>
                  <a:txBody>
                    <a:bodyPr/>
                    <a:lstStyle/>
                    <a:p>
                      <a:r>
                        <a:rPr lang="nl-NL"/>
                        <a:t>Wat zijn de behoeften van je doelgroep? Wat hebben zij nodig om dit probleem op te lossen?</a:t>
                      </a:r>
                      <a:endParaRPr lang="nl-NL" dirty="0"/>
                    </a:p>
                  </a:txBody>
                  <a:tcPr/>
                </a:tc>
                <a:extLst>
                  <a:ext uri="{0D108BD9-81ED-4DB2-BD59-A6C34878D82A}">
                    <a16:rowId xmlns:a16="http://schemas.microsoft.com/office/drawing/2014/main" val="4096185222"/>
                  </a:ext>
                </a:extLst>
              </a:tr>
              <a:tr h="2037603">
                <a:tc>
                  <a:txBody>
                    <a:bodyPr/>
                    <a:lstStyle/>
                    <a:p>
                      <a:endParaRPr lang="nl-NL" dirty="0"/>
                    </a:p>
                  </a:txBody>
                  <a:tcPr/>
                </a:tc>
                <a:extLst>
                  <a:ext uri="{0D108BD9-81ED-4DB2-BD59-A6C34878D82A}">
                    <a16:rowId xmlns:a16="http://schemas.microsoft.com/office/drawing/2014/main" val="185237001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NL" sz="4400" b="1"/>
              <a:t>WAT WIL JE MET DIT PROJECT BEREIKEN?</a:t>
            </a:r>
            <a:endParaRPr lang="nl-NL"/>
          </a:p>
        </p:txBody>
      </p:sp>
      <p:graphicFrame>
        <p:nvGraphicFramePr>
          <p:cNvPr id="5" name="Tijdelijke aanduiding voor inhoud 4">
            <a:extLst>
              <a:ext uri="{FF2B5EF4-FFF2-40B4-BE49-F238E27FC236}">
                <a16:creationId xmlns:a16="http://schemas.microsoft.com/office/drawing/2014/main" id="{58F4855D-93A6-80AA-7489-8E826DBC37CE}"/>
              </a:ext>
            </a:extLst>
          </p:cNvPr>
          <p:cNvGraphicFramePr>
            <a:graphicFrameLocks/>
          </p:cNvGraphicFramePr>
          <p:nvPr>
            <p:extLst>
              <p:ext uri="{D42A27DB-BD31-4B8C-83A1-F6EECF244321}">
                <p14:modId xmlns:p14="http://schemas.microsoft.com/office/powerpoint/2010/main" val="914831245"/>
              </p:ext>
            </p:extLst>
          </p:nvPr>
        </p:nvGraphicFramePr>
        <p:xfrm>
          <a:off x="838200" y="1825623"/>
          <a:ext cx="10515600" cy="373144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2015198"/>
                    </a:ext>
                  </a:extLst>
                </a:gridCol>
                <a:gridCol w="5257800">
                  <a:extLst>
                    <a:ext uri="{9D8B030D-6E8A-4147-A177-3AD203B41FA5}">
                      <a16:colId xmlns:a16="http://schemas.microsoft.com/office/drawing/2014/main" val="2568163243"/>
                    </a:ext>
                  </a:extLst>
                </a:gridCol>
              </a:tblGrid>
              <a:tr h="336541">
                <a:tc>
                  <a:txBody>
                    <a:bodyPr/>
                    <a:lstStyle/>
                    <a:p>
                      <a:endParaRPr lang="nl-NL" dirty="0"/>
                    </a:p>
                  </a:txBody>
                  <a:tcPr/>
                </a:tc>
                <a:tc>
                  <a:txBody>
                    <a:bodyPr/>
                    <a:lstStyle/>
                    <a:p>
                      <a:endParaRPr lang="nl-NL"/>
                    </a:p>
                  </a:txBody>
                  <a:tcPr/>
                </a:tc>
                <a:extLst>
                  <a:ext uri="{0D108BD9-81ED-4DB2-BD59-A6C34878D82A}">
                    <a16:rowId xmlns:a16="http://schemas.microsoft.com/office/drawing/2014/main" val="2040637313"/>
                  </a:ext>
                </a:extLst>
              </a:tr>
              <a:tr h="969484">
                <a:tc>
                  <a:txBody>
                    <a:bodyPr/>
                    <a:lstStyle/>
                    <a:p>
                      <a:pPr marL="0" lvl="0" indent="0" algn="l">
                        <a:lnSpc>
                          <a:spcPct val="100000"/>
                        </a:lnSpc>
                        <a:spcBef>
                          <a:spcPts val="0"/>
                        </a:spcBef>
                        <a:spcAft>
                          <a:spcPts val="0"/>
                        </a:spcAft>
                        <a:buNone/>
                      </a:pPr>
                      <a:r>
                        <a:rPr lang="nl-NL" sz="1350" b="0" i="0" u="none" strike="noStrike" baseline="0" noProof="0">
                          <a:solidFill>
                            <a:srgbClr val="000000"/>
                          </a:solidFill>
                          <a:latin typeface="Calibri"/>
                          <a:ea typeface="Calibri"/>
                          <a:cs typeface="Calibri"/>
                        </a:rPr>
                        <a:t>Op welke prioriteit(en) van het speerpunt sluit het project aan? Zie websitetekst voor de prioriteiten.</a:t>
                      </a:r>
                      <a:endParaRPr lang="en-US"/>
                    </a:p>
                  </a:txBody>
                  <a:tcPr/>
                </a:tc>
                <a:tc>
                  <a:txBody>
                    <a:bodyPr/>
                    <a:lstStyle/>
                    <a:p>
                      <a:pPr lvl="0">
                        <a:buNone/>
                      </a:pPr>
                      <a:endParaRPr lang="nl-NL" dirty="0"/>
                    </a:p>
                  </a:txBody>
                  <a:tcPr/>
                </a:tc>
                <a:extLst>
                  <a:ext uri="{0D108BD9-81ED-4DB2-BD59-A6C34878D82A}">
                    <a16:rowId xmlns:a16="http://schemas.microsoft.com/office/drawing/2014/main" val="1110661445"/>
                  </a:ext>
                </a:extLst>
              </a:tr>
              <a:tr h="90518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dirty="0"/>
                        <a:t>Hoofddoel van het project (in 1 zin)</a:t>
                      </a:r>
                    </a:p>
                  </a:txBody>
                  <a:tcPr/>
                </a:tc>
                <a:tc>
                  <a:txBody>
                    <a:bodyPr/>
                    <a:lstStyle/>
                    <a:p>
                      <a:endParaRPr lang="nl-NL"/>
                    </a:p>
                  </a:txBody>
                  <a:tcPr/>
                </a:tc>
                <a:extLst>
                  <a:ext uri="{0D108BD9-81ED-4DB2-BD59-A6C34878D82A}">
                    <a16:rowId xmlns:a16="http://schemas.microsoft.com/office/drawing/2014/main" val="789923454"/>
                  </a:ext>
                </a:extLst>
              </a:tr>
              <a:tr h="1520242">
                <a:tc>
                  <a:txBody>
                    <a:bodyPr/>
                    <a:lstStyle/>
                    <a:p>
                      <a:pPr marL="0" marR="0" lvl="0" indent="0" algn="l" rtl="0" eaLnBrk="1" fontAlgn="auto" latinLnBrk="0" hangingPunct="1">
                        <a:lnSpc>
                          <a:spcPct val="100000"/>
                        </a:lnSpc>
                        <a:spcBef>
                          <a:spcPts val="0"/>
                        </a:spcBef>
                        <a:spcAft>
                          <a:spcPts val="0"/>
                        </a:spcAft>
                        <a:buClrTx/>
                        <a:buSzTx/>
                        <a:buFontTx/>
                        <a:buNone/>
                      </a:pPr>
                      <a:r>
                        <a:rPr lang="nl-NL"/>
                        <a:t>Wat hebben de deelnemers na het project geleerd? Wat kunnen ze? Noem </a:t>
                      </a:r>
                      <a:r>
                        <a:rPr lang="nl-NL" dirty="0"/>
                        <a:t>minimaal 3 punten</a:t>
                      </a:r>
                    </a:p>
                  </a:txBody>
                  <a:tcPr/>
                </a:tc>
                <a:tc>
                  <a:txBody>
                    <a:bodyPr/>
                    <a:lstStyle/>
                    <a:p>
                      <a:r>
                        <a:rPr lang="nl-NL" dirty="0"/>
                        <a:t>1. </a:t>
                      </a:r>
                    </a:p>
                    <a:p>
                      <a:endParaRPr lang="nl-NL" dirty="0"/>
                    </a:p>
                    <a:p>
                      <a:r>
                        <a:rPr lang="nl-NL" dirty="0"/>
                        <a:t>2.</a:t>
                      </a:r>
                    </a:p>
                    <a:p>
                      <a:endParaRPr lang="nl-NL" dirty="0"/>
                    </a:p>
                    <a:p>
                      <a:r>
                        <a:rPr lang="nl-NL" dirty="0"/>
                        <a:t>3.</a:t>
                      </a:r>
                    </a:p>
                    <a:p>
                      <a:endParaRPr lang="nl-NL" dirty="0"/>
                    </a:p>
                  </a:txBody>
                  <a:tcPr/>
                </a:tc>
                <a:extLst>
                  <a:ext uri="{0D108BD9-81ED-4DB2-BD59-A6C34878D82A}">
                    <a16:rowId xmlns:a16="http://schemas.microsoft.com/office/drawing/2014/main" val="263389764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C061A-B83B-8D87-F488-8FFF16DCB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EED7D-E9C4-11A1-4A1D-6A396A9B2C14}"/>
              </a:ext>
            </a:extLst>
          </p:cNvPr>
          <p:cNvSpPr>
            <a:spLocks noGrp="1"/>
          </p:cNvSpPr>
          <p:nvPr>
            <p:ph type="title"/>
          </p:nvPr>
        </p:nvSpPr>
        <p:spPr/>
        <p:txBody>
          <a:bodyPr/>
          <a:lstStyle/>
          <a:p>
            <a:pPr algn="ctr"/>
            <a:r>
              <a:rPr lang="nl-NL" sz="4400" b="1" dirty="0"/>
              <a:t>ACTIVITEIT</a:t>
            </a:r>
            <a:r>
              <a:rPr sz="4400" b="1" dirty="0"/>
              <a:t> </a:t>
            </a:r>
            <a:r>
              <a:rPr lang="nl-NL" sz="4400" b="1" dirty="0"/>
              <a:t>1</a:t>
            </a:r>
            <a:br>
              <a:rPr lang="nl-NL" dirty="0"/>
            </a:br>
            <a:r>
              <a:rPr lang="nl-NL" sz="2000" dirty="0"/>
              <a:t>Leg uit wat je gaat doen en waarom</a:t>
            </a:r>
            <a:endParaRPr sz="2000" dirty="0"/>
          </a:p>
        </p:txBody>
      </p:sp>
      <p:graphicFrame>
        <p:nvGraphicFramePr>
          <p:cNvPr id="4" name="Tabel 3">
            <a:extLst>
              <a:ext uri="{FF2B5EF4-FFF2-40B4-BE49-F238E27FC236}">
                <a16:creationId xmlns:a16="http://schemas.microsoft.com/office/drawing/2014/main" id="{FC8C94DB-2E95-A764-03CD-087C04C49EFE}"/>
              </a:ext>
            </a:extLst>
          </p:cNvPr>
          <p:cNvGraphicFramePr>
            <a:graphicFrameLocks noGrp="1"/>
          </p:cNvGraphicFramePr>
          <p:nvPr>
            <p:extLst>
              <p:ext uri="{D42A27DB-BD31-4B8C-83A1-F6EECF244321}">
                <p14:modId xmlns:p14="http://schemas.microsoft.com/office/powerpoint/2010/main" val="3673276566"/>
              </p:ext>
            </p:extLst>
          </p:nvPr>
        </p:nvGraphicFramePr>
        <p:xfrm>
          <a:off x="882004" y="1690690"/>
          <a:ext cx="10515600" cy="453359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216120587"/>
                    </a:ext>
                  </a:extLst>
                </a:gridCol>
                <a:gridCol w="5257800">
                  <a:extLst>
                    <a:ext uri="{9D8B030D-6E8A-4147-A177-3AD203B41FA5}">
                      <a16:colId xmlns:a16="http://schemas.microsoft.com/office/drawing/2014/main" val="3664851262"/>
                    </a:ext>
                  </a:extLst>
                </a:gridCol>
              </a:tblGrid>
              <a:tr h="316805">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264887723"/>
                  </a:ext>
                </a:extLst>
              </a:tr>
              <a:tr h="578989">
                <a:tc>
                  <a:txBody>
                    <a:bodyPr/>
                    <a:lstStyle/>
                    <a:p>
                      <a:r>
                        <a:rPr lang="nl-NL"/>
                        <a:t>Type activiteit (</a:t>
                      </a:r>
                      <a:r>
                        <a:rPr lang="nl-NL" sz="1400" b="0" i="0" u="none" strike="noStrike" noProof="0">
                          <a:solidFill>
                            <a:srgbClr val="000000"/>
                          </a:solidFill>
                          <a:latin typeface="Calibri"/>
                          <a:ea typeface="Calibri"/>
                          <a:cs typeface="Calibri"/>
                        </a:rPr>
                        <a:t>workshop, rollenspellen, dialoogsessie, filmvertoning etc)</a:t>
                      </a:r>
                      <a:endParaRPr lang="nl-NL"/>
                    </a:p>
                  </a:txBody>
                  <a:tcPr/>
                </a:tc>
                <a:tc>
                  <a:txBody>
                    <a:bodyPr/>
                    <a:lstStyle/>
                    <a:p>
                      <a:endParaRPr lang="nl-NL" dirty="0"/>
                    </a:p>
                  </a:txBody>
                  <a:tcPr/>
                </a:tc>
                <a:extLst>
                  <a:ext uri="{0D108BD9-81ED-4DB2-BD59-A6C34878D82A}">
                    <a16:rowId xmlns:a16="http://schemas.microsoft.com/office/drawing/2014/main" val="922902617"/>
                  </a:ext>
                </a:extLst>
              </a:tr>
              <a:tr h="557140">
                <a:tc>
                  <a:txBody>
                    <a:bodyPr/>
                    <a:lstStyle/>
                    <a:p>
                      <a:r>
                        <a:rPr lang="nl-NL"/>
                        <a:t>Onderwerp van de activiteit</a:t>
                      </a:r>
                    </a:p>
                  </a:txBody>
                  <a:tcPr/>
                </a:tc>
                <a:tc>
                  <a:txBody>
                    <a:bodyPr/>
                    <a:lstStyle/>
                    <a:p>
                      <a:endParaRPr lang="nl-NL" dirty="0"/>
                    </a:p>
                  </a:txBody>
                  <a:tcPr/>
                </a:tc>
                <a:extLst>
                  <a:ext uri="{0D108BD9-81ED-4DB2-BD59-A6C34878D82A}">
                    <a16:rowId xmlns:a16="http://schemas.microsoft.com/office/drawing/2014/main" val="3476756480"/>
                  </a:ext>
                </a:extLst>
              </a:tr>
              <a:tr h="677308">
                <a:tc>
                  <a:txBody>
                    <a:bodyPr/>
                    <a:lstStyle/>
                    <a:p>
                      <a:r>
                        <a:rPr lang="nl-NL" dirty="0"/>
                        <a:t>Wat leren de deelnemers of wat kunnen ze na afloop?</a:t>
                      </a:r>
                    </a:p>
                  </a:txBody>
                  <a:tcPr/>
                </a:tc>
                <a:tc>
                  <a:txBody>
                    <a:bodyPr/>
                    <a:lstStyle/>
                    <a:p>
                      <a:endParaRPr lang="nl-NL" dirty="0"/>
                    </a:p>
                  </a:txBody>
                  <a:tcPr/>
                </a:tc>
                <a:extLst>
                  <a:ext uri="{0D108BD9-81ED-4DB2-BD59-A6C34878D82A}">
                    <a16:rowId xmlns:a16="http://schemas.microsoft.com/office/drawing/2014/main" val="544238955"/>
                  </a:ext>
                </a:extLst>
              </a:tr>
              <a:tr h="1037812">
                <a:tc>
                  <a:txBody>
                    <a:bodyPr/>
                    <a:lstStyle/>
                    <a:p>
                      <a:r>
                        <a:rPr lang="nl-NL"/>
                        <a:t>Hoe draagt deze activiteit bij aan het behalen van de prioriteit(en) van dit speerpunt?</a:t>
                      </a:r>
                      <a:endParaRPr lang="nl-NL" dirty="0"/>
                    </a:p>
                  </a:txBody>
                  <a:tcPr/>
                </a:tc>
                <a:tc>
                  <a:txBody>
                    <a:bodyPr/>
                    <a:lstStyle/>
                    <a:p>
                      <a:endParaRPr lang="nl-NL"/>
                    </a:p>
                  </a:txBody>
                  <a:tcPr/>
                </a:tc>
                <a:extLst>
                  <a:ext uri="{0D108BD9-81ED-4DB2-BD59-A6C34878D82A}">
                    <a16:rowId xmlns:a16="http://schemas.microsoft.com/office/drawing/2014/main" val="790415519"/>
                  </a:ext>
                </a:extLst>
              </a:tr>
              <a:tr h="786551">
                <a:tc>
                  <a:txBody>
                    <a:bodyPr/>
                    <a:lstStyle/>
                    <a:p>
                      <a:r>
                        <a:rPr lang="nl-NL" dirty="0"/>
                        <a:t>Met welke organisaties/professionals werken jullie samen en hoe gaan jullie ze inzetten?</a:t>
                      </a:r>
                    </a:p>
                  </a:txBody>
                  <a:tcPr/>
                </a:tc>
                <a:tc>
                  <a:txBody>
                    <a:bodyPr/>
                    <a:lstStyle/>
                    <a:p>
                      <a:endParaRPr lang="nl-NL" dirty="0"/>
                    </a:p>
                  </a:txBody>
                  <a:tcPr/>
                </a:tc>
                <a:extLst>
                  <a:ext uri="{0D108BD9-81ED-4DB2-BD59-A6C34878D82A}">
                    <a16:rowId xmlns:a16="http://schemas.microsoft.com/office/drawing/2014/main" val="581080895"/>
                  </a:ext>
                </a:extLst>
              </a:tr>
              <a:tr h="578989">
                <a:tc>
                  <a:txBody>
                    <a:bodyPr/>
                    <a:lstStyle/>
                    <a:p>
                      <a:r>
                        <a:rPr lang="nl-NL" dirty="0"/>
                        <a:t>Welke rol hebben de vrijwilligers?</a:t>
                      </a:r>
                    </a:p>
                  </a:txBody>
                  <a:tcPr/>
                </a:tc>
                <a:tc>
                  <a:txBody>
                    <a:bodyPr/>
                    <a:lstStyle/>
                    <a:p>
                      <a:endParaRPr lang="nl-NL" dirty="0"/>
                    </a:p>
                  </a:txBody>
                  <a:tcPr/>
                </a:tc>
                <a:extLst>
                  <a:ext uri="{0D108BD9-81ED-4DB2-BD59-A6C34878D82A}">
                    <a16:rowId xmlns:a16="http://schemas.microsoft.com/office/drawing/2014/main" val="3807001050"/>
                  </a:ext>
                </a:extLst>
              </a:tr>
            </a:tbl>
          </a:graphicData>
        </a:graphic>
      </p:graphicFrame>
    </p:spTree>
    <p:extLst>
      <p:ext uri="{BB962C8B-B14F-4D97-AF65-F5344CB8AC3E}">
        <p14:creationId xmlns:p14="http://schemas.microsoft.com/office/powerpoint/2010/main" val="99190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76E40-F01A-E692-36F1-712B58F63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2B80AA-57DD-C633-9182-E87856BE07BC}"/>
              </a:ext>
            </a:extLst>
          </p:cNvPr>
          <p:cNvSpPr>
            <a:spLocks noGrp="1"/>
          </p:cNvSpPr>
          <p:nvPr>
            <p:ph type="title"/>
          </p:nvPr>
        </p:nvSpPr>
        <p:spPr/>
        <p:txBody>
          <a:bodyPr/>
          <a:lstStyle/>
          <a:p>
            <a:pPr algn="ctr"/>
            <a:r>
              <a:rPr lang="nl-NL" sz="4400" b="1" dirty="0"/>
              <a:t>ACTIVITEIT</a:t>
            </a:r>
            <a:r>
              <a:rPr sz="4400" b="1" dirty="0"/>
              <a:t> </a:t>
            </a:r>
            <a:r>
              <a:rPr lang="nl-NL" sz="4400" b="1"/>
              <a:t>2</a:t>
            </a:r>
            <a:br>
              <a:rPr lang="nl-NL" dirty="0"/>
            </a:br>
            <a:r>
              <a:rPr lang="nl-NL" sz="2000"/>
              <a:t>Leg uit wat je gaat doen en waarom</a:t>
            </a:r>
            <a:endParaRPr sz="2000"/>
          </a:p>
        </p:txBody>
      </p:sp>
      <p:graphicFrame>
        <p:nvGraphicFramePr>
          <p:cNvPr id="4" name="Tabel 3">
            <a:extLst>
              <a:ext uri="{FF2B5EF4-FFF2-40B4-BE49-F238E27FC236}">
                <a16:creationId xmlns:a16="http://schemas.microsoft.com/office/drawing/2014/main" id="{FED9639E-17D1-CF21-1524-5A2175634D01}"/>
              </a:ext>
            </a:extLst>
          </p:cNvPr>
          <p:cNvGraphicFramePr>
            <a:graphicFrameLocks noGrp="1"/>
          </p:cNvGraphicFramePr>
          <p:nvPr/>
        </p:nvGraphicFramePr>
        <p:xfrm>
          <a:off x="882004" y="1690690"/>
          <a:ext cx="10515600" cy="453359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216120587"/>
                    </a:ext>
                  </a:extLst>
                </a:gridCol>
                <a:gridCol w="5257800">
                  <a:extLst>
                    <a:ext uri="{9D8B030D-6E8A-4147-A177-3AD203B41FA5}">
                      <a16:colId xmlns:a16="http://schemas.microsoft.com/office/drawing/2014/main" val="3664851262"/>
                    </a:ext>
                  </a:extLst>
                </a:gridCol>
              </a:tblGrid>
              <a:tr h="316805">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264887723"/>
                  </a:ext>
                </a:extLst>
              </a:tr>
              <a:tr h="578989">
                <a:tc>
                  <a:txBody>
                    <a:bodyPr/>
                    <a:lstStyle/>
                    <a:p>
                      <a:r>
                        <a:rPr lang="nl-NL"/>
                        <a:t>Type activiteit (</a:t>
                      </a:r>
                      <a:r>
                        <a:rPr lang="nl-NL" sz="1400" b="0" i="0" u="none" strike="noStrike" noProof="0">
                          <a:solidFill>
                            <a:srgbClr val="000000"/>
                          </a:solidFill>
                          <a:latin typeface="Calibri"/>
                          <a:ea typeface="Calibri"/>
                          <a:cs typeface="Calibri"/>
                        </a:rPr>
                        <a:t>workshop, rollenspellen, dialoogsessie, filmvertoning etc)</a:t>
                      </a:r>
                      <a:endParaRPr lang="nl-NL"/>
                    </a:p>
                  </a:txBody>
                  <a:tcPr/>
                </a:tc>
                <a:tc>
                  <a:txBody>
                    <a:bodyPr/>
                    <a:lstStyle/>
                    <a:p>
                      <a:endParaRPr lang="nl-NL" dirty="0"/>
                    </a:p>
                  </a:txBody>
                  <a:tcPr/>
                </a:tc>
                <a:extLst>
                  <a:ext uri="{0D108BD9-81ED-4DB2-BD59-A6C34878D82A}">
                    <a16:rowId xmlns:a16="http://schemas.microsoft.com/office/drawing/2014/main" val="922902617"/>
                  </a:ext>
                </a:extLst>
              </a:tr>
              <a:tr h="557140">
                <a:tc>
                  <a:txBody>
                    <a:bodyPr/>
                    <a:lstStyle/>
                    <a:p>
                      <a:r>
                        <a:rPr lang="nl-NL"/>
                        <a:t>Onderwerp van de activiteit</a:t>
                      </a:r>
                    </a:p>
                  </a:txBody>
                  <a:tcPr/>
                </a:tc>
                <a:tc>
                  <a:txBody>
                    <a:bodyPr/>
                    <a:lstStyle/>
                    <a:p>
                      <a:endParaRPr lang="nl-NL" dirty="0"/>
                    </a:p>
                  </a:txBody>
                  <a:tcPr/>
                </a:tc>
                <a:extLst>
                  <a:ext uri="{0D108BD9-81ED-4DB2-BD59-A6C34878D82A}">
                    <a16:rowId xmlns:a16="http://schemas.microsoft.com/office/drawing/2014/main" val="3476756480"/>
                  </a:ext>
                </a:extLst>
              </a:tr>
              <a:tr h="677308">
                <a:tc>
                  <a:txBody>
                    <a:bodyPr/>
                    <a:lstStyle/>
                    <a:p>
                      <a:r>
                        <a:rPr lang="nl-NL" dirty="0"/>
                        <a:t>Wat leren de deelnemers of wat kunnen ze na afloop?</a:t>
                      </a:r>
                    </a:p>
                  </a:txBody>
                  <a:tcPr/>
                </a:tc>
                <a:tc>
                  <a:txBody>
                    <a:bodyPr/>
                    <a:lstStyle/>
                    <a:p>
                      <a:endParaRPr lang="nl-NL" dirty="0"/>
                    </a:p>
                  </a:txBody>
                  <a:tcPr/>
                </a:tc>
                <a:extLst>
                  <a:ext uri="{0D108BD9-81ED-4DB2-BD59-A6C34878D82A}">
                    <a16:rowId xmlns:a16="http://schemas.microsoft.com/office/drawing/2014/main" val="544238955"/>
                  </a:ext>
                </a:extLst>
              </a:tr>
              <a:tr h="1037812">
                <a:tc>
                  <a:txBody>
                    <a:bodyPr/>
                    <a:lstStyle/>
                    <a:p>
                      <a:r>
                        <a:rPr lang="nl-NL"/>
                        <a:t>Hoe draagt deze activiteit bij aan het behalen van de prioriteit(en) van dit speerpunt?</a:t>
                      </a:r>
                      <a:endParaRPr lang="nl-NL" dirty="0"/>
                    </a:p>
                  </a:txBody>
                  <a:tcPr/>
                </a:tc>
                <a:tc>
                  <a:txBody>
                    <a:bodyPr/>
                    <a:lstStyle/>
                    <a:p>
                      <a:endParaRPr lang="nl-NL"/>
                    </a:p>
                  </a:txBody>
                  <a:tcPr/>
                </a:tc>
                <a:extLst>
                  <a:ext uri="{0D108BD9-81ED-4DB2-BD59-A6C34878D82A}">
                    <a16:rowId xmlns:a16="http://schemas.microsoft.com/office/drawing/2014/main" val="790415519"/>
                  </a:ext>
                </a:extLst>
              </a:tr>
              <a:tr h="786551">
                <a:tc>
                  <a:txBody>
                    <a:bodyPr/>
                    <a:lstStyle/>
                    <a:p>
                      <a:r>
                        <a:rPr lang="nl-NL" dirty="0"/>
                        <a:t>Met welke organisaties/professionals werken jullie samen en hoe gaan jullie ze inzetten?</a:t>
                      </a:r>
                    </a:p>
                  </a:txBody>
                  <a:tcPr/>
                </a:tc>
                <a:tc>
                  <a:txBody>
                    <a:bodyPr/>
                    <a:lstStyle/>
                    <a:p>
                      <a:endParaRPr lang="nl-NL" dirty="0"/>
                    </a:p>
                  </a:txBody>
                  <a:tcPr/>
                </a:tc>
                <a:extLst>
                  <a:ext uri="{0D108BD9-81ED-4DB2-BD59-A6C34878D82A}">
                    <a16:rowId xmlns:a16="http://schemas.microsoft.com/office/drawing/2014/main" val="581080895"/>
                  </a:ext>
                </a:extLst>
              </a:tr>
              <a:tr h="578989">
                <a:tc>
                  <a:txBody>
                    <a:bodyPr/>
                    <a:lstStyle/>
                    <a:p>
                      <a:r>
                        <a:rPr lang="nl-NL" dirty="0"/>
                        <a:t>Welke rol hebben de vrijwilligers?</a:t>
                      </a:r>
                    </a:p>
                  </a:txBody>
                  <a:tcPr/>
                </a:tc>
                <a:tc>
                  <a:txBody>
                    <a:bodyPr/>
                    <a:lstStyle/>
                    <a:p>
                      <a:endParaRPr lang="nl-NL" dirty="0"/>
                    </a:p>
                  </a:txBody>
                  <a:tcPr/>
                </a:tc>
                <a:extLst>
                  <a:ext uri="{0D108BD9-81ED-4DB2-BD59-A6C34878D82A}">
                    <a16:rowId xmlns:a16="http://schemas.microsoft.com/office/drawing/2014/main" val="3807001050"/>
                  </a:ext>
                </a:extLst>
              </a:tr>
            </a:tbl>
          </a:graphicData>
        </a:graphic>
      </p:graphicFrame>
    </p:spTree>
    <p:extLst>
      <p:ext uri="{BB962C8B-B14F-4D97-AF65-F5344CB8AC3E}">
        <p14:creationId xmlns:p14="http://schemas.microsoft.com/office/powerpoint/2010/main" val="407278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A6676-C3E0-C263-AD12-DF43017FE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13AC9-57A8-D523-253D-882C68D51A74}"/>
              </a:ext>
            </a:extLst>
          </p:cNvPr>
          <p:cNvSpPr>
            <a:spLocks noGrp="1"/>
          </p:cNvSpPr>
          <p:nvPr>
            <p:ph type="title"/>
          </p:nvPr>
        </p:nvSpPr>
        <p:spPr/>
        <p:txBody>
          <a:bodyPr/>
          <a:lstStyle/>
          <a:p>
            <a:pPr algn="ctr"/>
            <a:r>
              <a:rPr lang="nl-NL" sz="4400" b="1" dirty="0"/>
              <a:t>ACTIVITEIT</a:t>
            </a:r>
            <a:r>
              <a:rPr sz="4400" b="1" dirty="0"/>
              <a:t> </a:t>
            </a:r>
            <a:r>
              <a:rPr lang="nl-NL" sz="4400" b="1"/>
              <a:t>3</a:t>
            </a:r>
            <a:br>
              <a:rPr lang="nl-NL" sz="4400" b="1" dirty="0"/>
            </a:br>
            <a:r>
              <a:rPr lang="nl-NL" sz="2000"/>
              <a:t>Leg uit wat je gaat doen en waarom</a:t>
            </a:r>
            <a:endParaRPr sz="2000"/>
          </a:p>
        </p:txBody>
      </p:sp>
      <p:graphicFrame>
        <p:nvGraphicFramePr>
          <p:cNvPr id="4" name="Tabel 3">
            <a:extLst>
              <a:ext uri="{FF2B5EF4-FFF2-40B4-BE49-F238E27FC236}">
                <a16:creationId xmlns:a16="http://schemas.microsoft.com/office/drawing/2014/main" id="{9DC77C82-8131-4EF8-A52B-AB76C7B31A44}"/>
              </a:ext>
            </a:extLst>
          </p:cNvPr>
          <p:cNvGraphicFramePr>
            <a:graphicFrameLocks noGrp="1"/>
          </p:cNvGraphicFramePr>
          <p:nvPr/>
        </p:nvGraphicFramePr>
        <p:xfrm>
          <a:off x="882004" y="1690690"/>
          <a:ext cx="10515600" cy="453359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216120587"/>
                    </a:ext>
                  </a:extLst>
                </a:gridCol>
                <a:gridCol w="5257800">
                  <a:extLst>
                    <a:ext uri="{9D8B030D-6E8A-4147-A177-3AD203B41FA5}">
                      <a16:colId xmlns:a16="http://schemas.microsoft.com/office/drawing/2014/main" val="3664851262"/>
                    </a:ext>
                  </a:extLst>
                </a:gridCol>
              </a:tblGrid>
              <a:tr h="316805">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264887723"/>
                  </a:ext>
                </a:extLst>
              </a:tr>
              <a:tr h="578989">
                <a:tc>
                  <a:txBody>
                    <a:bodyPr/>
                    <a:lstStyle/>
                    <a:p>
                      <a:r>
                        <a:rPr lang="nl-NL"/>
                        <a:t>Type activiteit (</a:t>
                      </a:r>
                      <a:r>
                        <a:rPr lang="nl-NL" sz="1400" b="0" i="0" u="none" strike="noStrike" noProof="0">
                          <a:solidFill>
                            <a:srgbClr val="000000"/>
                          </a:solidFill>
                          <a:latin typeface="Calibri"/>
                          <a:ea typeface="Calibri"/>
                          <a:cs typeface="Calibri"/>
                        </a:rPr>
                        <a:t>workshop, rollenspellen, dialoogsessie, filmvertoning etc)</a:t>
                      </a:r>
                      <a:endParaRPr lang="nl-NL"/>
                    </a:p>
                  </a:txBody>
                  <a:tcPr/>
                </a:tc>
                <a:tc>
                  <a:txBody>
                    <a:bodyPr/>
                    <a:lstStyle/>
                    <a:p>
                      <a:endParaRPr lang="nl-NL" dirty="0"/>
                    </a:p>
                  </a:txBody>
                  <a:tcPr/>
                </a:tc>
                <a:extLst>
                  <a:ext uri="{0D108BD9-81ED-4DB2-BD59-A6C34878D82A}">
                    <a16:rowId xmlns:a16="http://schemas.microsoft.com/office/drawing/2014/main" val="922902617"/>
                  </a:ext>
                </a:extLst>
              </a:tr>
              <a:tr h="557140">
                <a:tc>
                  <a:txBody>
                    <a:bodyPr/>
                    <a:lstStyle/>
                    <a:p>
                      <a:r>
                        <a:rPr lang="nl-NL"/>
                        <a:t>Onderwerp van de activiteit</a:t>
                      </a:r>
                    </a:p>
                  </a:txBody>
                  <a:tcPr/>
                </a:tc>
                <a:tc>
                  <a:txBody>
                    <a:bodyPr/>
                    <a:lstStyle/>
                    <a:p>
                      <a:endParaRPr lang="nl-NL" dirty="0"/>
                    </a:p>
                  </a:txBody>
                  <a:tcPr/>
                </a:tc>
                <a:extLst>
                  <a:ext uri="{0D108BD9-81ED-4DB2-BD59-A6C34878D82A}">
                    <a16:rowId xmlns:a16="http://schemas.microsoft.com/office/drawing/2014/main" val="3476756480"/>
                  </a:ext>
                </a:extLst>
              </a:tr>
              <a:tr h="677308">
                <a:tc>
                  <a:txBody>
                    <a:bodyPr/>
                    <a:lstStyle/>
                    <a:p>
                      <a:r>
                        <a:rPr lang="nl-NL" dirty="0"/>
                        <a:t>Wat leren de deelnemers of wat kunnen ze na afloop?</a:t>
                      </a:r>
                    </a:p>
                  </a:txBody>
                  <a:tcPr/>
                </a:tc>
                <a:tc>
                  <a:txBody>
                    <a:bodyPr/>
                    <a:lstStyle/>
                    <a:p>
                      <a:endParaRPr lang="nl-NL" dirty="0"/>
                    </a:p>
                  </a:txBody>
                  <a:tcPr/>
                </a:tc>
                <a:extLst>
                  <a:ext uri="{0D108BD9-81ED-4DB2-BD59-A6C34878D82A}">
                    <a16:rowId xmlns:a16="http://schemas.microsoft.com/office/drawing/2014/main" val="544238955"/>
                  </a:ext>
                </a:extLst>
              </a:tr>
              <a:tr h="1037812">
                <a:tc>
                  <a:txBody>
                    <a:bodyPr/>
                    <a:lstStyle/>
                    <a:p>
                      <a:r>
                        <a:rPr lang="nl-NL"/>
                        <a:t>Hoe draagt deze activiteit bij aan het behalen van de prioriteit(en) van dit speerpunt?</a:t>
                      </a:r>
                      <a:endParaRPr lang="nl-NL" dirty="0"/>
                    </a:p>
                  </a:txBody>
                  <a:tcPr/>
                </a:tc>
                <a:tc>
                  <a:txBody>
                    <a:bodyPr/>
                    <a:lstStyle/>
                    <a:p>
                      <a:endParaRPr lang="nl-NL"/>
                    </a:p>
                  </a:txBody>
                  <a:tcPr/>
                </a:tc>
                <a:extLst>
                  <a:ext uri="{0D108BD9-81ED-4DB2-BD59-A6C34878D82A}">
                    <a16:rowId xmlns:a16="http://schemas.microsoft.com/office/drawing/2014/main" val="790415519"/>
                  </a:ext>
                </a:extLst>
              </a:tr>
              <a:tr h="786551">
                <a:tc>
                  <a:txBody>
                    <a:bodyPr/>
                    <a:lstStyle/>
                    <a:p>
                      <a:r>
                        <a:rPr lang="nl-NL" dirty="0"/>
                        <a:t>Met welke organisaties/professionals werken jullie samen en hoe gaan jullie ze inzetten?</a:t>
                      </a:r>
                    </a:p>
                  </a:txBody>
                  <a:tcPr/>
                </a:tc>
                <a:tc>
                  <a:txBody>
                    <a:bodyPr/>
                    <a:lstStyle/>
                    <a:p>
                      <a:endParaRPr lang="nl-NL" dirty="0"/>
                    </a:p>
                  </a:txBody>
                  <a:tcPr/>
                </a:tc>
                <a:extLst>
                  <a:ext uri="{0D108BD9-81ED-4DB2-BD59-A6C34878D82A}">
                    <a16:rowId xmlns:a16="http://schemas.microsoft.com/office/drawing/2014/main" val="581080895"/>
                  </a:ext>
                </a:extLst>
              </a:tr>
              <a:tr h="578989">
                <a:tc>
                  <a:txBody>
                    <a:bodyPr/>
                    <a:lstStyle/>
                    <a:p>
                      <a:r>
                        <a:rPr lang="nl-NL" dirty="0"/>
                        <a:t>Welke rol hebben de vrijwilligers?</a:t>
                      </a:r>
                    </a:p>
                  </a:txBody>
                  <a:tcPr/>
                </a:tc>
                <a:tc>
                  <a:txBody>
                    <a:bodyPr/>
                    <a:lstStyle/>
                    <a:p>
                      <a:endParaRPr lang="nl-NL" dirty="0"/>
                    </a:p>
                  </a:txBody>
                  <a:tcPr/>
                </a:tc>
                <a:extLst>
                  <a:ext uri="{0D108BD9-81ED-4DB2-BD59-A6C34878D82A}">
                    <a16:rowId xmlns:a16="http://schemas.microsoft.com/office/drawing/2014/main" val="3807001050"/>
                  </a:ext>
                </a:extLst>
              </a:tr>
            </a:tbl>
          </a:graphicData>
        </a:graphic>
      </p:graphicFrame>
    </p:spTree>
    <p:extLst>
      <p:ext uri="{BB962C8B-B14F-4D97-AF65-F5344CB8AC3E}">
        <p14:creationId xmlns:p14="http://schemas.microsoft.com/office/powerpoint/2010/main" val="1536928249"/>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beeldingen pp vast [Compatibiliteitsmodus]" id="{D544ABFA-1D43-47B1-BD00-DD47A1F243C9}" vid="{534C5164-FC0D-40A2-BA3A-B45146EEE1C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peerpunt xmlns="78536850-ad44-49bd-9cb7-6192332badba" xsi:nil="true"/>
    <Jaartal xmlns="78536850-ad44-49bd-9cb7-6192332badba" xsi:nil="true"/>
    <TaxCatchAll xmlns="7cf0d5d1-7964-499c-af15-faef923d0d5f" xsi:nil="true"/>
    <lcf76f155ced4ddcb4097134ff3c332f xmlns="78536850-ad44-49bd-9cb7-6192332badba">
      <Terms xmlns="http://schemas.microsoft.com/office/infopath/2007/PartnerControls"/>
    </lcf76f155ced4ddcb4097134ff3c332f>
    <Soortcategorie xmlns="78536850-ad44-49bd-9cb7-6192332bad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02BB715FDCDA4590E73FC05221BE8E" ma:contentTypeVersion="22" ma:contentTypeDescription="Een nieuw document maken." ma:contentTypeScope="" ma:versionID="3fd6d9971db6265ec9f8a6cb42219ea4">
  <xsd:schema xmlns:xsd="http://www.w3.org/2001/XMLSchema" xmlns:xs="http://www.w3.org/2001/XMLSchema" xmlns:p="http://schemas.microsoft.com/office/2006/metadata/properties" xmlns:ns2="78536850-ad44-49bd-9cb7-6192332badba" xmlns:ns3="7cf0d5d1-7964-499c-af15-faef923d0d5f" targetNamespace="http://schemas.microsoft.com/office/2006/metadata/properties" ma:root="true" ma:fieldsID="9325a30975754106447347404d67d825" ns2:_="" ns3:_="">
    <xsd:import namespace="78536850-ad44-49bd-9cb7-6192332badba"/>
    <xsd:import namespace="7cf0d5d1-7964-499c-af15-faef923d0d5f"/>
    <xsd:element name="properties">
      <xsd:complexType>
        <xsd:sequence>
          <xsd:element name="documentManagement">
            <xsd:complexType>
              <xsd:all>
                <xsd:element ref="ns2:Jaartal" minOccurs="0"/>
                <xsd:element ref="ns2:MediaServiceMetadata" minOccurs="0"/>
                <xsd:element ref="ns2:MediaServiceFastMetadata" minOccurs="0"/>
                <xsd:element ref="ns2:Speerpunt"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Soortcategori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36850-ad44-49bd-9cb7-6192332badba" elementFormDefault="qualified">
    <xsd:import namespace="http://schemas.microsoft.com/office/2006/documentManagement/types"/>
    <xsd:import namespace="http://schemas.microsoft.com/office/infopath/2007/PartnerControls"/>
    <xsd:element name="Jaartal" ma:index="2" nillable="true" ma:displayName="Jaartal" ma:format="Dropdown" ma:internalName="Jaartal">
      <xsd:simpleType>
        <xsd:restriction base="dms:Choice">
          <xsd:enumeration value="2021"/>
          <xsd:enumeration value="2020"/>
          <xsd:enumeration value="2019"/>
          <xsd:enumeration value="2022"/>
          <xsd:enumeration value="2018"/>
          <xsd:enumeration value="2023"/>
          <xsd:enumeration value="2024"/>
          <xsd:enumeration value="2025"/>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Speerpunt" ma:index="11" nillable="true" ma:displayName="Speerpunt" ma:format="Dropdown" ma:internalName="Speerpunt">
      <xsd:simpleType>
        <xsd:restriction base="dms:Choice">
          <xsd:enumeration value="Zelfbeschikking"/>
          <xsd:enumeration value="Zelfbewust opgroeien"/>
          <xsd:enumeration value="Arbeid en zorg"/>
          <xsd:enumeration value="Seksuele en gender diversiteit"/>
          <xsd:enumeration value="Jongens en mannenemancipatie"/>
          <xsd:enumeration value="Gendergerelateerd geweld"/>
          <xsd:enumeration value="SISG"/>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Afbeeldingtags" ma:readOnly="false" ma:fieldId="{5cf76f15-5ced-4ddc-b409-7134ff3c332f}" ma:taxonomyMulti="true" ma:sspId="d936b0e5-b05e-4c6c-a248-911999eb519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Soortcategorie" ma:index="28" nillable="true" ma:displayName="Soort categorie" ma:format="Dropdown" ma:internalName="Soortcategori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cf0d5d1-7964-499c-af15-faef923d0d5f" elementFormDefault="qualified">
    <xsd:import namespace="http://schemas.microsoft.com/office/2006/documentManagement/types"/>
    <xsd:import namespace="http://schemas.microsoft.com/office/infopath/2007/PartnerControls"/>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element name="TaxCatchAll" ma:index="25" nillable="true" ma:displayName="Taxonomy Catch All Column" ma:hidden="true" ma:list="{696d0969-1cd3-4011-96e7-478053674f9f}" ma:internalName="TaxCatchAll" ma:showField="CatchAllData" ma:web="7cf0d5d1-7964-499c-af15-faef923d0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Inhou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D39335-C222-4CBB-AD40-557611607E4A}">
  <ds:schemaRefs>
    <ds:schemaRef ds:uri="http://schemas.microsoft.com/office/2006/metadata/properties"/>
    <ds:schemaRef ds:uri="http://schemas.microsoft.com/office/infopath/2007/PartnerControls"/>
    <ds:schemaRef ds:uri="78536850-ad44-49bd-9cb7-6192332badba"/>
    <ds:schemaRef ds:uri="7cf0d5d1-7964-499c-af15-faef923d0d5f"/>
  </ds:schemaRefs>
</ds:datastoreItem>
</file>

<file path=customXml/itemProps2.xml><?xml version="1.0" encoding="utf-8"?>
<ds:datastoreItem xmlns:ds="http://schemas.openxmlformats.org/officeDocument/2006/customXml" ds:itemID="{FC35EF16-E065-4034-9579-B9948308AB92}">
  <ds:schemaRefs>
    <ds:schemaRef ds:uri="http://schemas.microsoft.com/sharepoint/v3/contenttype/forms"/>
  </ds:schemaRefs>
</ds:datastoreItem>
</file>

<file path=customXml/itemProps3.xml><?xml version="1.0" encoding="utf-8"?>
<ds:datastoreItem xmlns:ds="http://schemas.openxmlformats.org/officeDocument/2006/customXml" ds:itemID="{CD0A9D35-ABD7-43AB-A9CC-831285F605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536850-ad44-49bd-9cb7-6192332badba"/>
    <ds:schemaRef ds:uri="7cf0d5d1-7964-499c-af15-faef923d0d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951</Words>
  <Application>Microsoft Office PowerPoint</Application>
  <PresentationFormat>Widescreen</PresentationFormat>
  <Paragraphs>102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Kantoorthema</vt:lpstr>
      <vt:lpstr>[TITEL PROJECT] Onvertelde verhalen uit de Aziatische gemeenschappen 2026</vt:lpstr>
      <vt:lpstr>BEOORDELINGSPUNTEN: Waar let de jury op?</vt:lpstr>
      <vt:lpstr>OVER DE ORGANISATIE</vt:lpstr>
      <vt:lpstr>DOELGROEP VAN HET PROJECT</vt:lpstr>
      <vt:lpstr>ONDERWERP EN BELANG VAN JE PROJECT</vt:lpstr>
      <vt:lpstr>WAT WIL JE MET DIT PROJECT BEREIKEN?</vt:lpstr>
      <vt:lpstr>ACTIVITEIT 1 Leg uit wat je gaat doen en waarom</vt:lpstr>
      <vt:lpstr>ACTIVITEIT 2 Leg uit wat je gaat doen en waarom</vt:lpstr>
      <vt:lpstr>ACTIVITEIT 3 Leg uit wat je gaat doen en waarom</vt:lpstr>
      <vt:lpstr>BEREIK VAN JOUW PROJECT</vt:lpstr>
      <vt:lpstr>NAZORG</vt:lpstr>
      <vt:lpstr>BEGROTING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Mara Steevensz</cp:lastModifiedBy>
  <cp:revision>273</cp:revision>
  <dcterms:created xsi:type="dcterms:W3CDTF">2013-01-27T09:14:16Z</dcterms:created>
  <dcterms:modified xsi:type="dcterms:W3CDTF">2026-06-02T10:02:03Z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0x0101002502BB715FDCDA4590E73FC05221BE8E</vt:lpwstr>
  </property>
  <property fmtid="{D5CDD505-2E9C-101B-9397-08002B2CF9AE}" pid="3" name="MediaServiceImageTags">
    <vt:lpwstr/>
  </property>
</Properties>
</file>