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7" r:id="rId5"/>
    <p:sldId id="271" r:id="rId6"/>
    <p:sldId id="258" r:id="rId7"/>
    <p:sldId id="259" r:id="rId8"/>
    <p:sldId id="260" r:id="rId9"/>
    <p:sldId id="261" r:id="rId10"/>
    <p:sldId id="262" r:id="rId11"/>
    <p:sldId id="277" r:id="rId12"/>
    <p:sldId id="272" r:id="rId13"/>
    <p:sldId id="273" r:id="rId14"/>
    <p:sldId id="274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334BA-5BDA-9AA1-67BD-110DCC42EB55}" name="Mara Steevensz" initials="MS" userId="S::msteevensz@diversion.nl::355f52a6-e968-4bf0-93a8-9ecba1c84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CF292-FBDF-1C4D-8998-0EBC1E6C6541}" v="41" dt="2026-04-23T13:37:23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7" d="100"/>
          <a:sy n="87" d="100"/>
        </p:scale>
        <p:origin x="66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7BF9F-80CE-4E61-A060-428FB2955C39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47E7D-7E97-4354-93D2-552DD5A50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962AF-145E-4E73-844A-AC9157F79BAE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0E9A4-F86B-4E4D-B12B-1242BC0DE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2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7640-9ECE-4643-BFF0-823A6F71DFFB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1E39A-D1C0-4B70-806A-43F9DAD59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8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D525F-8C61-4DFD-866C-4A09BF65CBF9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D497E-8D0A-4D72-B058-1AD28C257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9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CCC6-76D4-490C-8714-A2A39657D694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8390A-DAE2-4F37-A95E-D54FE0E47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7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1402-6403-483C-9398-88A5A8317B1B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0B0D-1624-4888-88D0-38C05B568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5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AC6E-86CC-4563-AD7D-1766384B8EA6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42E67-332A-40DE-B317-58BE9208E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9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BAA35-498E-4A15-B81F-AC364B8A31C1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724F-ABF8-4FF6-8345-AD3EE567B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2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4D284-720E-4B87-9C98-81FA1BE44500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78DE-494B-48FD-B466-F75C835F4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0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74C7-5E5E-43CE-BCB2-71863615E345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943F-7543-4217-982F-0EF7AB6FC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E77E-5198-45E6-A2AC-3638F44F55CB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51112-F8A0-4EF9-8A91-7ED3757F7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stijl te bewerken</a:t>
            </a:r>
            <a:endParaRPr lang="en-US" altLang="en-US"/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Tekststijl van het model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  <a:endParaRPr lang="en-US" alt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09119E-CCE9-4E50-A0BC-883CA1215AD0}" type="datetimeFigureOut">
              <a:rPr lang="en-US"/>
              <a:pPr>
                <a:defRPr/>
              </a:pPr>
              <a:t>4/23/2026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2B777D-C330-48A3-9FD6-02ED940FB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3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>
          <a:xfrm>
            <a:off x="519953" y="1051895"/>
            <a:ext cx="11048999" cy="1553589"/>
          </a:xfrm>
        </p:spPr>
        <p:txBody>
          <a:bodyPr/>
          <a:lstStyle/>
          <a:p>
            <a:r>
              <a:rPr lang="en-US" sz="6000" b="1" dirty="0">
                <a:latin typeface="Calibri Light"/>
                <a:cs typeface="Calibri Light"/>
              </a:rPr>
              <a:t>[NAAM PROJECT]</a:t>
            </a:r>
            <a:br>
              <a:rPr lang="en-US" altLang="en-US" sz="6000" b="1" dirty="0"/>
            </a:br>
            <a:r>
              <a:rPr lang="en-US" altLang="en-US" sz="6000" b="1" dirty="0" err="1"/>
              <a:t>Speerpunt</a:t>
            </a:r>
            <a:r>
              <a:rPr lang="en-US" altLang="en-US" sz="6000" b="1" dirty="0"/>
              <a:t> Online </a:t>
            </a:r>
            <a:r>
              <a:rPr lang="en-US" altLang="en-US" sz="6000" b="1" dirty="0" err="1"/>
              <a:t>Leefwereld</a:t>
            </a:r>
            <a:r>
              <a:rPr lang="en-US" altLang="en-US" sz="6000" b="1" dirty="0"/>
              <a:t> 2026</a:t>
            </a:r>
            <a:endParaRPr lang="en-US" sz="6000" b="1" dirty="0"/>
          </a:p>
        </p:txBody>
      </p:sp>
      <p:sp>
        <p:nvSpPr>
          <p:cNvPr id="2051" name="Ondertitel 2"/>
          <p:cNvSpPr>
            <a:spLocks noGrp="1"/>
          </p:cNvSpPr>
          <p:nvPr>
            <p:ph type="subTitle" idx="1"/>
          </p:nvPr>
        </p:nvSpPr>
        <p:spPr>
          <a:xfrm>
            <a:off x="2314372" y="2678363"/>
            <a:ext cx="3574916" cy="2542895"/>
          </a:xfrm>
        </p:spPr>
        <p:txBody>
          <a:bodyPr/>
          <a:lstStyle/>
          <a:p>
            <a:pPr eaLnBrk="1" hangingPunct="1"/>
            <a:endParaRPr lang="en-US" altLang="en-US" sz="1500" dirty="0">
              <a:cs typeface="Calibri"/>
            </a:endParaRPr>
          </a:p>
          <a:p>
            <a:pPr algn="l" eaLnBrk="1" hangingPunct="1"/>
            <a:r>
              <a:rPr lang="en-US" altLang="en-US" sz="2000" b="1" dirty="0" err="1">
                <a:cs typeface="Calibri"/>
              </a:rPr>
              <a:t>Hoofdaanvrager</a:t>
            </a:r>
            <a:endParaRPr lang="en-US" altLang="en-US" sz="2000" b="1" dirty="0">
              <a:cs typeface="Calibri"/>
            </a:endParaRPr>
          </a:p>
          <a:p>
            <a:pPr marL="257175" indent="-257175" algn="l">
              <a:buChar char="•"/>
            </a:pPr>
            <a:r>
              <a:rPr lang="en-US" altLang="en-US" sz="2000" dirty="0" err="1"/>
              <a:t>Organisatie</a:t>
            </a:r>
            <a:r>
              <a:rPr lang="en-US" altLang="en-US" sz="2000" dirty="0"/>
              <a:t> - </a:t>
            </a:r>
            <a:endParaRPr lang="en-US" altLang="en-US" sz="2000" dirty="0">
              <a:cs typeface="Calibri"/>
            </a:endParaRPr>
          </a:p>
          <a:p>
            <a:pPr marL="257175" indent="-257175" algn="l">
              <a:buChar char="•"/>
            </a:pPr>
            <a:r>
              <a:rPr lang="en-US" altLang="en-US" sz="2000" dirty="0" err="1">
                <a:latin typeface="Calibri"/>
                <a:cs typeface="Calibri"/>
              </a:rPr>
              <a:t>Contactpersoon</a:t>
            </a:r>
            <a:r>
              <a:rPr lang="en-US" altLang="en-US" sz="2000" dirty="0">
                <a:latin typeface="Calibri"/>
                <a:cs typeface="Calibri"/>
              </a:rPr>
              <a:t> - </a:t>
            </a:r>
          </a:p>
          <a:p>
            <a:pPr marL="257175" indent="-257175" algn="l">
              <a:buChar char="•"/>
            </a:pPr>
            <a:r>
              <a:rPr lang="en-US" sz="2000" dirty="0">
                <a:latin typeface="Calibri"/>
                <a:cs typeface="Calibri"/>
              </a:rPr>
              <a:t>Adres - </a:t>
            </a:r>
            <a:endParaRPr lang="en-US" sz="2000" dirty="0">
              <a:cs typeface="Calibri" panose="020F0502020204030204"/>
            </a:endParaRPr>
          </a:p>
          <a:p>
            <a:pPr marL="257175" indent="-257175" algn="l">
              <a:buChar char="•"/>
            </a:pPr>
            <a:r>
              <a:rPr lang="en-US" sz="2000" dirty="0" err="1">
                <a:latin typeface="Calibri"/>
                <a:cs typeface="Calibri"/>
              </a:rPr>
              <a:t>Telefoonnummer</a:t>
            </a:r>
            <a:r>
              <a:rPr lang="en-US" sz="2000" dirty="0">
                <a:latin typeface="Calibri"/>
                <a:cs typeface="Calibri"/>
              </a:rPr>
              <a:t> - </a:t>
            </a:r>
            <a:endParaRPr lang="en-US" sz="2000" dirty="0">
              <a:cs typeface="Calibri"/>
            </a:endParaRPr>
          </a:p>
          <a:p>
            <a:pPr marL="257175" indent="-257175" algn="l">
              <a:buChar char="•"/>
            </a:pPr>
            <a:r>
              <a:rPr lang="en-US" sz="2000" dirty="0">
                <a:latin typeface="Calibri"/>
                <a:cs typeface="Calibri"/>
              </a:rPr>
              <a:t>E-</a:t>
            </a:r>
            <a:r>
              <a:rPr lang="en-US" sz="2000" dirty="0" err="1">
                <a:latin typeface="Calibri"/>
                <a:cs typeface="Calibri"/>
              </a:rPr>
              <a:t>mailadres</a:t>
            </a:r>
            <a:r>
              <a:rPr lang="en-US" sz="2000" dirty="0">
                <a:latin typeface="Calibri"/>
                <a:cs typeface="Calibri"/>
              </a:rPr>
              <a:t> - </a:t>
            </a:r>
            <a:endParaRPr lang="en-US" sz="2000" dirty="0">
              <a:cs typeface="Calibri" panose="020F0502020204030204"/>
            </a:endParaRPr>
          </a:p>
          <a:p>
            <a:endParaRPr lang="en-US" altLang="en-US" dirty="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888941-902C-CA28-4C68-C3F423A04B0D}"/>
              </a:ext>
            </a:extLst>
          </p:cNvPr>
          <p:cNvSpPr txBox="1"/>
          <p:nvPr/>
        </p:nvSpPr>
        <p:spPr>
          <a:xfrm>
            <a:off x="6736717" y="2968607"/>
            <a:ext cx="3637833" cy="3737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Calibri"/>
                <a:cs typeface="Calibri"/>
              </a:rPr>
              <a:t>Mede </a:t>
            </a:r>
            <a:r>
              <a:rPr lang="en-US" sz="2000" b="1" dirty="0" err="1">
                <a:solidFill>
                  <a:prstClr val="black"/>
                </a:solidFill>
                <a:latin typeface="Calibri"/>
                <a:cs typeface="Calibri"/>
              </a:rPr>
              <a:t>aanvrager</a:t>
            </a:r>
            <a:r>
              <a:rPr lang="en-US" sz="2000" b="1" dirty="0">
                <a:solidFill>
                  <a:prstClr val="black"/>
                </a:solidFill>
                <a:latin typeface="Calibri"/>
                <a:cs typeface="Calibri"/>
              </a:rPr>
              <a:t> 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(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alleen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invullen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wanneer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het project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samen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met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een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andere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organisatie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opgezet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wordt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)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Organisatie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Contactpersoon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Adres 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Telefoonnummer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E-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mailadres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algn="ctr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35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</p:txBody>
      </p:sp>
      <p:pic>
        <p:nvPicPr>
          <p:cNvPr id="4" name="Picture 3" descr="Logo-Gemeente-Amsterdam - Amsterdam Art Center | Amsterdam Art Center">
            <a:extLst>
              <a:ext uri="{FF2B5EF4-FFF2-40B4-BE49-F238E27FC236}">
                <a16:creationId xmlns:a16="http://schemas.microsoft.com/office/drawing/2014/main" id="{9FB24DF0-913B-90B4-9C97-931EED652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6085" y="6601149"/>
            <a:ext cx="480966" cy="2097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B7794-F971-5936-035B-FCA671D21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5FD9-EA77-F896-507B-190318699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2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4DD1DB19-4CDA-095C-5C3F-3B16C58DDFB1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297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FB311-52B0-6CD2-94C1-7914A1787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AC86F-43FC-CDC1-457E-9E24CC051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3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4D1218A-A1C2-D9DA-DD88-3BD62AC4C74D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767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400" b="1" dirty="0"/>
              <a:t>BEGROTING</a:t>
            </a: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340439"/>
              </p:ext>
            </p:extLst>
          </p:nvPr>
        </p:nvGraphicFramePr>
        <p:xfrm>
          <a:off x="1088578" y="1377168"/>
          <a:ext cx="10022254" cy="4066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9531">
                  <a:extLst>
                    <a:ext uri="{9D8B030D-6E8A-4147-A177-3AD203B41FA5}">
                      <a16:colId xmlns:a16="http://schemas.microsoft.com/office/drawing/2014/main" val="2305643695"/>
                    </a:ext>
                  </a:extLst>
                </a:gridCol>
                <a:gridCol w="2206953">
                  <a:extLst>
                    <a:ext uri="{9D8B030D-6E8A-4147-A177-3AD203B41FA5}">
                      <a16:colId xmlns:a16="http://schemas.microsoft.com/office/drawing/2014/main" val="1240263591"/>
                    </a:ext>
                  </a:extLst>
                </a:gridCol>
                <a:gridCol w="4425770">
                  <a:extLst>
                    <a:ext uri="{9D8B030D-6E8A-4147-A177-3AD203B41FA5}">
                      <a16:colId xmlns:a16="http://schemas.microsoft.com/office/drawing/2014/main" val="4228950754"/>
                    </a:ext>
                  </a:extLst>
                </a:gridCol>
              </a:tblGrid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POST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BEDRAG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TOELICHTING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702978394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en-US" sz="1200" dirty="0"/>
                        <a:t>LOCATIEKOSTEN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25% van de </a:t>
                      </a:r>
                      <a:r>
                        <a:rPr lang="en-US" sz="1200" i="1" dirty="0" err="1"/>
                        <a:t>begroting</a:t>
                      </a:r>
                      <a:r>
                        <a:rPr lang="en-US" sz="1200" i="1" dirty="0"/>
                        <a:t>)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98438135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dirty="0"/>
                        <a:t>BUREAUKOSTEN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300)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010220858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INHUUR PROFESSIONALS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6368415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en-US" sz="1200" dirty="0"/>
                        <a:t>VRIJWILLIGERSVERGOEDING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220 per </a:t>
                      </a:r>
                      <a:r>
                        <a:rPr lang="en-US" sz="1200" i="1" dirty="0" err="1"/>
                        <a:t>maand</a:t>
                      </a:r>
                      <a:r>
                        <a:rPr lang="en-US" sz="1200" i="1" dirty="0"/>
                        <a:t> </a:t>
                      </a:r>
                      <a:r>
                        <a:rPr lang="en-US" sz="1200" i="1" dirty="0" err="1"/>
                        <a:t>en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2200 per </a:t>
                      </a:r>
                      <a:r>
                        <a:rPr lang="en-US" sz="1200" i="1" dirty="0" err="1"/>
                        <a:t>jaar</a:t>
                      </a:r>
                      <a:r>
                        <a:rPr lang="en-US" sz="1200" i="1" dirty="0"/>
                        <a:t> per </a:t>
                      </a:r>
                      <a:r>
                        <a:rPr lang="en-US" sz="1200" i="1" dirty="0" err="1"/>
                        <a:t>vrijwilliger</a:t>
                      </a:r>
                      <a:r>
                        <a:rPr lang="en-US" sz="1200" i="1" dirty="0"/>
                        <a:t>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362650621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CATERING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150 per </a:t>
                      </a:r>
                      <a:r>
                        <a:rPr lang="en-US" sz="1200" i="1" dirty="0" err="1"/>
                        <a:t>bijeenkomst</a:t>
                      </a:r>
                      <a:r>
                        <a:rPr lang="en-US" sz="1200" i="1" dirty="0"/>
                        <a:t>)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491307633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PUBLICATIEKOSTEN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953094817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MATERIAALKOSTEN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41878949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REISKOSTEN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indien</a:t>
                      </a:r>
                      <a:r>
                        <a:rPr lang="en-US" sz="1200" i="1" dirty="0"/>
                        <a:t> </a:t>
                      </a:r>
                      <a:r>
                        <a:rPr lang="en-US" sz="1200" i="1" dirty="0" err="1"/>
                        <a:t>nodig</a:t>
                      </a:r>
                      <a:r>
                        <a:rPr lang="en-US" sz="1200" i="1" dirty="0"/>
                        <a:t>, 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150) </a:t>
                      </a:r>
                      <a:endParaRPr lang="en-US" sz="1200" i="1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794065598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OVERIGE KOSTEN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114023807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b="1" dirty="0"/>
                        <a:t>TOTAAL BEDRAG </a:t>
                      </a:r>
                      <a:r>
                        <a:rPr lang="en-US" sz="1200" b="0" i="1" dirty="0"/>
                        <a:t>(</a:t>
                      </a:r>
                      <a:r>
                        <a:rPr lang="en-US" sz="1200" b="0" i="1" dirty="0" err="1"/>
                        <a:t>maximaal</a:t>
                      </a:r>
                      <a:r>
                        <a:rPr lang="en-US" sz="1200" b="0" i="1" dirty="0"/>
                        <a:t> </a:t>
                      </a:r>
                      <a:r>
                        <a:rPr lang="nl-NL" sz="1200" b="0" i="1" dirty="0"/>
                        <a:t>€</a:t>
                      </a:r>
                      <a:r>
                        <a:rPr lang="en-US" sz="1200" b="0" i="1" dirty="0"/>
                        <a:t>7000)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37064222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1221EA1-138C-4E77-AD53-86BC0865508A}"/>
              </a:ext>
            </a:extLst>
          </p:cNvPr>
          <p:cNvSpPr txBox="1"/>
          <p:nvPr/>
        </p:nvSpPr>
        <p:spPr>
          <a:xfrm>
            <a:off x="1086123" y="5532166"/>
            <a:ext cx="951820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Er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niet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meer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dan 7000 euro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aangevraagd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worden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</a:t>
            </a:r>
            <a:endParaRPr lang="en-US" b="1" i="1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Let op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er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aantal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posten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die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maximaal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25% van de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begroting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mogen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 die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maximaal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bedrag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hebben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totaal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 per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bijeenkomst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Zorg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binnen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deze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maxima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blijft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</a:t>
            </a:r>
          </a:p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Zorg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je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altijd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goed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overige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kosten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zoals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materiaalkosten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specificeert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Waar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ga je het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precies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uitgeven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?</a:t>
            </a:r>
          </a:p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Alle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bedragen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inclusief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BTW.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D0F4-5CFB-DA48-C5C3-2973C07B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Calibri Light"/>
                <a:ea typeface="Calibri"/>
                <a:cs typeface="Calibri"/>
              </a:rPr>
              <a:t>BEOORDELINGSPUNTEN: </a:t>
            </a:r>
            <a:r>
              <a:rPr lang="en-US" sz="4400" b="1" dirty="0" err="1">
                <a:latin typeface="Calibri Light"/>
                <a:ea typeface="Calibri"/>
                <a:cs typeface="Calibri"/>
              </a:rPr>
              <a:t>Waar</a:t>
            </a:r>
            <a:r>
              <a:rPr lang="en-US" sz="4400" b="1" dirty="0">
                <a:latin typeface="Calibri Light"/>
                <a:ea typeface="Calibri"/>
                <a:cs typeface="Calibri"/>
              </a:rPr>
              <a:t> let de jury op?</a:t>
            </a:r>
            <a:endParaRPr lang="en-US" sz="4400" b="1" dirty="0">
              <a:latin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14202-0DA9-E625-20F8-8F613DBED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90"/>
            <a:ext cx="10515600" cy="3438447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Hier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hoef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niks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te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vullen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Check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alleen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onderstaande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punten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in je plan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terugkomen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!</a:t>
            </a:r>
          </a:p>
          <a:p>
            <a:pPr marL="0" indent="0">
              <a:buNone/>
            </a:pPr>
            <a:endParaRPr lang="nl-NL" sz="2000" b="1" dirty="0">
              <a:latin typeface="Calibri"/>
              <a:ea typeface="Calibri"/>
              <a:cs typeface="Calibri"/>
            </a:endParaRPr>
          </a:p>
          <a:p>
            <a:r>
              <a:rPr lang="en-US" sz="2000" b="1" dirty="0" err="1">
                <a:latin typeface="Calibri"/>
                <a:ea typeface="Calibri"/>
                <a:cs typeface="Calibri"/>
              </a:rPr>
              <a:t>Urgentie</a:t>
            </a:r>
            <a:r>
              <a:rPr lang="en-US" sz="2000" dirty="0">
                <a:latin typeface="Calibri"/>
                <a:ea typeface="Calibri"/>
                <a:cs typeface="Calibri"/>
              </a:rPr>
              <a:t>: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levert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belangrijke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bijdrage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aan</a:t>
            </a:r>
            <a:r>
              <a:rPr lang="en-US" sz="2000" dirty="0">
                <a:latin typeface="Calibri"/>
                <a:ea typeface="Calibri"/>
                <a:cs typeface="Calibri"/>
              </a:rPr>
              <a:t>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emancipatie</a:t>
            </a:r>
            <a:r>
              <a:rPr lang="en-US" sz="2000" dirty="0">
                <a:latin typeface="Calibri"/>
                <a:ea typeface="Calibri"/>
                <a:cs typeface="Calibri"/>
              </a:rPr>
              <a:t> van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in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kader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speerpunt</a:t>
            </a:r>
            <a:r>
              <a:rPr lang="en-US" sz="2000" dirty="0">
                <a:latin typeface="Calibri"/>
                <a:ea typeface="Calibri"/>
                <a:cs typeface="Calibri"/>
              </a:rPr>
              <a:t>.</a:t>
            </a:r>
          </a:p>
          <a:p>
            <a:r>
              <a:rPr lang="nl-NL" sz="2000" b="1" dirty="0">
                <a:ea typeface="Calibri"/>
                <a:cs typeface="Calibri"/>
              </a:rPr>
              <a:t>Doelen: </a:t>
            </a:r>
            <a:r>
              <a:rPr lang="nl-NL" sz="2000" dirty="0">
                <a:ea typeface="Calibri"/>
                <a:cs typeface="Calibri"/>
              </a:rPr>
              <a:t>het project stelt heldere doelen die aansluiten bij de behoeften of het probleem van de doelgroep.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b="1" dirty="0" err="1">
                <a:latin typeface="Calibri"/>
                <a:ea typeface="Calibri"/>
                <a:cs typeface="Calibri"/>
              </a:rPr>
              <a:t>Activiteiten</a:t>
            </a:r>
            <a:r>
              <a:rPr lang="en-US" sz="2000" dirty="0">
                <a:latin typeface="Calibri"/>
                <a:ea typeface="Calibri"/>
                <a:cs typeface="Calibri"/>
              </a:rPr>
              <a:t>: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activiteiten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uit</a:t>
            </a:r>
            <a:r>
              <a:rPr lang="en-US" sz="2000" dirty="0">
                <a:latin typeface="Calibri"/>
                <a:ea typeface="Calibri"/>
                <a:cs typeface="Calibri"/>
              </a:rPr>
              <a:t>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zijn</a:t>
            </a:r>
            <a:r>
              <a:rPr lang="en-US" sz="2000" dirty="0">
                <a:latin typeface="Calibri"/>
                <a:ea typeface="Calibri"/>
                <a:cs typeface="Calibri"/>
              </a:rPr>
              <a:t> relevant,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emanciperend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dragen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aan</a:t>
            </a:r>
            <a:r>
              <a:rPr lang="en-US" sz="2000" dirty="0">
                <a:latin typeface="Calibri"/>
                <a:ea typeface="Calibri"/>
                <a:cs typeface="Calibri"/>
              </a:rPr>
              <a:t>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bereiken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doel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project.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b="1" dirty="0" err="1">
                <a:latin typeface="Calibri"/>
                <a:ea typeface="Calibri"/>
                <a:cs typeface="Calibri"/>
              </a:rPr>
              <a:t>Duurzame</a:t>
            </a:r>
            <a:r>
              <a:rPr lang="en-US" sz="2000" b="1" dirty="0">
                <a:latin typeface="Calibri"/>
                <a:ea typeface="Calibri"/>
                <a:cs typeface="Calibri"/>
              </a:rPr>
              <a:t> impact</a:t>
            </a:r>
            <a:r>
              <a:rPr lang="en-US" sz="2000" dirty="0">
                <a:latin typeface="Calibri"/>
                <a:ea typeface="Calibri"/>
                <a:cs typeface="Calibri"/>
              </a:rPr>
              <a:t>: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geeft</a:t>
            </a:r>
            <a:r>
              <a:rPr lang="en-US" sz="2000" dirty="0">
                <a:latin typeface="Calibri"/>
                <a:ea typeface="Calibri"/>
                <a:cs typeface="Calibri"/>
              </a:rPr>
              <a:t>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handvatten</a:t>
            </a:r>
            <a:r>
              <a:rPr lang="en-US" sz="2000" dirty="0">
                <a:latin typeface="Calibri"/>
                <a:ea typeface="Calibri"/>
                <a:cs typeface="Calibri"/>
              </a:rPr>
              <a:t>/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vaardigheden</a:t>
            </a:r>
            <a:r>
              <a:rPr lang="en-US" sz="2000" dirty="0">
                <a:latin typeface="Calibri"/>
                <a:ea typeface="Calibri"/>
                <a:cs typeface="Calibri"/>
              </a:rPr>
              <a:t> mee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waar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</a:t>
            </a:r>
            <a:r>
              <a:rPr lang="en-US" sz="2000" dirty="0">
                <a:latin typeface="Calibri"/>
                <a:ea typeface="Calibri"/>
                <a:cs typeface="Calibri"/>
              </a:rPr>
              <a:t> op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langere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termijn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gebaat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bevat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indien</a:t>
            </a:r>
            <a:r>
              <a:rPr lang="en-US" sz="2000" dirty="0">
                <a:latin typeface="Calibri"/>
                <a:ea typeface="Calibri"/>
                <a:cs typeface="Calibri"/>
              </a:rPr>
              <a:t> relevant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ideeën</a:t>
            </a:r>
            <a:r>
              <a:rPr lang="en-US" sz="2000" dirty="0">
                <a:latin typeface="Calibri"/>
                <a:ea typeface="Calibri"/>
                <a:cs typeface="Calibri"/>
              </a:rPr>
              <a:t> voor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nazorg</a:t>
            </a:r>
            <a:r>
              <a:rPr lang="en-US" sz="2000" dirty="0">
                <a:latin typeface="Calibri"/>
                <a:ea typeface="Calibri"/>
                <a:cs typeface="Calibri"/>
              </a:rPr>
              <a:t> of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doorverwijzing</a:t>
            </a:r>
            <a:r>
              <a:rPr lang="en-US" sz="2000" dirty="0">
                <a:latin typeface="Calibri"/>
                <a:ea typeface="Calibri"/>
                <a:cs typeface="Calibri"/>
              </a:rPr>
              <a:t> van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na het project.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Let op! Zorg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dat</a:t>
            </a:r>
            <a:r>
              <a:rPr lang="en-US" sz="2000" dirty="0">
                <a:latin typeface="Calibri"/>
                <a:ea typeface="Calibri"/>
                <a:cs typeface="Calibri"/>
              </a:rPr>
              <a:t> je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dit</a:t>
            </a:r>
            <a:r>
              <a:rPr lang="en-US" sz="2000" dirty="0">
                <a:latin typeface="Calibri"/>
                <a:ea typeface="Calibri"/>
                <a:cs typeface="Calibri"/>
              </a:rPr>
              <a:t> document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als</a:t>
            </a:r>
            <a:r>
              <a:rPr lang="en-US" sz="2000" dirty="0">
                <a:latin typeface="Calibri"/>
                <a:ea typeface="Calibri"/>
                <a:cs typeface="Calibri"/>
              </a:rPr>
              <a:t> PowerPoint-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bestand</a:t>
            </a:r>
            <a:r>
              <a:rPr lang="en-US" sz="2000" dirty="0">
                <a:latin typeface="Calibri"/>
                <a:ea typeface="Calibri"/>
                <a:cs typeface="Calibri"/>
              </a:rPr>
              <a:t> met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ons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deelt</a:t>
            </a:r>
            <a:r>
              <a:rPr lang="en-US" sz="2000" dirty="0">
                <a:latin typeface="Calibri"/>
                <a:ea typeface="Calibri"/>
                <a:cs typeface="Calibri"/>
              </a:rPr>
              <a:t>!</a:t>
            </a:r>
            <a:endParaRPr lang="en-US" sz="2000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30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OVER JULLIE ORGANISATIE</a:t>
            </a:r>
            <a:endParaRPr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69C6D87-5AB9-A114-9286-4DE3E7F2F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032411"/>
              </p:ext>
            </p:extLst>
          </p:nvPr>
        </p:nvGraphicFramePr>
        <p:xfrm>
          <a:off x="836373" y="1825625"/>
          <a:ext cx="10202132" cy="2753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132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534294">
                <a:tc>
                  <a:txBody>
                    <a:bodyPr/>
                    <a:lstStyle/>
                    <a:p>
                      <a:r>
                        <a:rPr lang="nl-NL" dirty="0"/>
                        <a:t>Waar staat jullie organisatie voor? Wat voor activiteiten hebben jullie en wat hebben jullie al bereikt? Met welke doelgroep(en) werken jullie? In welk stadsdeel zijn jullie actief?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2219702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HET ONDERWERP VAN JE PROJECT</a:t>
            </a:r>
            <a:br>
              <a:rPr lang="nl-NL" sz="4400" b="1" dirty="0"/>
            </a:br>
            <a:r>
              <a:rPr lang="nl-NL" sz="2200" u="sng" dirty="0"/>
              <a:t>Licht het maatschappelijke probleem toe</a:t>
            </a:r>
            <a:endParaRPr sz="2200" u="sng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CE07FB9-2CFD-FA61-0AA3-B42CE2D6F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912639"/>
              </p:ext>
            </p:extLst>
          </p:nvPr>
        </p:nvGraphicFramePr>
        <p:xfrm>
          <a:off x="836373" y="1825625"/>
          <a:ext cx="10202132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132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dirty="0"/>
                        <a:t>Welk concreet probleem of gemis zien jullie bij de doelgroep?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95125EA-4270-7A9A-2274-1118527F0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41035"/>
              </p:ext>
            </p:extLst>
          </p:nvPr>
        </p:nvGraphicFramePr>
        <p:xfrm>
          <a:off x="836372" y="3331969"/>
          <a:ext cx="10207609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7609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dirty="0"/>
                        <a:t>Wat zijn de behoeften van je doelgroep?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FF60995-68D3-123F-64EE-334359E04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559635"/>
              </p:ext>
            </p:extLst>
          </p:nvPr>
        </p:nvGraphicFramePr>
        <p:xfrm>
          <a:off x="838200" y="4852674"/>
          <a:ext cx="10205781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781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sz="135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Hoe versterkt jouw project jouw doelgroep op het thema van het speerpunt?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WAAROM IS DIT PROJECT NODIG?</a:t>
            </a:r>
            <a:br>
              <a:rPr lang="nl-NL" b="1" dirty="0"/>
            </a:br>
            <a:r>
              <a:rPr lang="nl-NL" sz="2200" u="sng" dirty="0"/>
              <a:t>Licht de urgentie van het project toe</a:t>
            </a:r>
            <a:endParaRPr u="sng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B072280-9D7F-C896-7DC4-1686F221A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9036"/>
              </p:ext>
            </p:extLst>
          </p:nvPr>
        </p:nvGraphicFramePr>
        <p:xfrm>
          <a:off x="838199" y="4027022"/>
          <a:ext cx="10309815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9815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dirty="0"/>
                        <a:t>Beschrijf één concrete situatie of casus uit jullie praktijk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6EA5FED-5EE0-A356-B5FE-8D9BE1782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617607"/>
              </p:ext>
            </p:extLst>
          </p:nvPr>
        </p:nvGraphicFramePr>
        <p:xfrm>
          <a:off x="838200" y="1817057"/>
          <a:ext cx="10309814" cy="1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9814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32533">
                <a:tc>
                  <a:txBody>
                    <a:bodyPr/>
                    <a:lstStyle/>
                    <a:p>
                      <a:r>
                        <a:rPr lang="nl-NL" dirty="0"/>
                        <a:t>Waarom is dit project juist nu nodig?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94884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WAT WIL JE MET DIT PROJECT BEREIKEN?</a:t>
            </a:r>
            <a:br>
              <a:rPr lang="nl-NL" dirty="0"/>
            </a:br>
            <a:r>
              <a:rPr lang="nl-NL" sz="2200" u="sng"/>
              <a:t>Licht toe hoe dit project bijdraagt aan het vergroten van de online veiligheid van meiden</a:t>
            </a:r>
            <a:endParaRPr u="sng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58F4855D-93A6-80AA-7489-8E826DBC37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267694"/>
              </p:ext>
            </p:extLst>
          </p:nvPr>
        </p:nvGraphicFramePr>
        <p:xfrm>
          <a:off x="838200" y="1825623"/>
          <a:ext cx="10515600" cy="271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20151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681632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37313"/>
                  </a:ext>
                </a:extLst>
              </a:tr>
              <a:tr h="51095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Hoofddoel van het project (in 1 zin)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923454"/>
                  </a:ext>
                </a:extLst>
              </a:tr>
              <a:tr h="13204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Wat hebben de deelnemers hierna geleerd? Wat kunnen ze? Noem minimaal 3 punten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1. </a:t>
                      </a:r>
                    </a:p>
                    <a:p>
                      <a:endParaRPr lang="nl-NL" dirty="0"/>
                    </a:p>
                    <a:p>
                      <a:r>
                        <a:rPr lang="nl-NL" dirty="0"/>
                        <a:t>2.</a:t>
                      </a:r>
                    </a:p>
                    <a:p>
                      <a:endParaRPr lang="nl-NL" dirty="0"/>
                    </a:p>
                    <a:p>
                      <a:r>
                        <a:rPr lang="nl-NL" dirty="0"/>
                        <a:t>3.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97643"/>
                  </a:ext>
                </a:extLst>
              </a:tr>
              <a:tr h="58095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Wat voor nazorg of doorverwijzing is er na afloop van het project?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4823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DOELGROEP EN BEREIK</a:t>
            </a:r>
            <a:endParaRPr sz="4400" b="1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A9FE16F1-87FF-8800-F4B5-CE2A16047E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225311"/>
              </p:ext>
            </p:extLst>
          </p:nvPr>
        </p:nvGraphicFramePr>
        <p:xfrm>
          <a:off x="838200" y="1825625"/>
          <a:ext cx="10515600" cy="2319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20151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68163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3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Wie is de doelgroep en wat zijn de kenmerken van jouw doelgroep (bijvoorbeeld, genderidentiteit, leeftijd, achtergrond, etc.)?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923454"/>
                  </a:ext>
                </a:extLst>
              </a:tr>
              <a:tr h="51951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Hoe bereiken jullie hen? Mond-op-mond reclame, via andere organisaties, flyers, sociale media?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97643"/>
                  </a:ext>
                </a:extLst>
              </a:tr>
              <a:tr h="9261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Werk je met meerdere doelgroepen? Beschrijf deze apart.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4823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58F41-FFEA-63F5-CC05-8374CC01D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9539-634C-2405-BB6B-0E17890B2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AANTAL DEELNEMERS</a:t>
            </a:r>
            <a:endParaRPr sz="4400" b="1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98CD7E39-4CFA-1E95-9504-94CE31D01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758845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20151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68163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3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Aantal deelnemers per bijeenkomst (minimaal 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923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Vaste of wisselende groepen?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97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Totaal aantal unieke deelnemers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482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104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C061A-B83B-8D87-F488-8FFF16DCB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ED7D-E9C4-11A1-4A1D-6A396A9B2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1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C8C94DB-2E95-A764-03CD-087C04C49EFE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9028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beeldingen pp vast [Compatibiliteitsmodus]" id="{D544ABFA-1D43-47B1-BD00-DD47A1F243C9}" vid="{534C5164-FC0D-40A2-BA3A-B45146EEE1C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peerpunt xmlns="78536850-ad44-49bd-9cb7-6192332badba" xsi:nil="true"/>
    <Jaartal xmlns="78536850-ad44-49bd-9cb7-6192332badba" xsi:nil="true"/>
    <TaxCatchAll xmlns="7cf0d5d1-7964-499c-af15-faef923d0d5f" xsi:nil="true"/>
    <lcf76f155ced4ddcb4097134ff3c332f xmlns="78536850-ad44-49bd-9cb7-6192332badba">
      <Terms xmlns="http://schemas.microsoft.com/office/infopath/2007/PartnerControls"/>
    </lcf76f155ced4ddcb4097134ff3c332f>
    <Soortcategorie xmlns="78536850-ad44-49bd-9cb7-6192332badb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02BB715FDCDA4590E73FC05221BE8E" ma:contentTypeVersion="22" ma:contentTypeDescription="Een nieuw document maken." ma:contentTypeScope="" ma:versionID="3fd6d9971db6265ec9f8a6cb42219ea4">
  <xsd:schema xmlns:xsd="http://www.w3.org/2001/XMLSchema" xmlns:xs="http://www.w3.org/2001/XMLSchema" xmlns:p="http://schemas.microsoft.com/office/2006/metadata/properties" xmlns:ns2="78536850-ad44-49bd-9cb7-6192332badba" xmlns:ns3="7cf0d5d1-7964-499c-af15-faef923d0d5f" targetNamespace="http://schemas.microsoft.com/office/2006/metadata/properties" ma:root="true" ma:fieldsID="9325a30975754106447347404d67d825" ns2:_="" ns3:_="">
    <xsd:import namespace="78536850-ad44-49bd-9cb7-6192332badba"/>
    <xsd:import namespace="7cf0d5d1-7964-499c-af15-faef923d0d5f"/>
    <xsd:element name="properties">
      <xsd:complexType>
        <xsd:sequence>
          <xsd:element name="documentManagement">
            <xsd:complexType>
              <xsd:all>
                <xsd:element ref="ns2:Jaartal" minOccurs="0"/>
                <xsd:element ref="ns2:MediaServiceMetadata" minOccurs="0"/>
                <xsd:element ref="ns2:MediaServiceFastMetadata" minOccurs="0"/>
                <xsd:element ref="ns2:Speerpunt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Soortcategori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36850-ad44-49bd-9cb7-6192332badba" elementFormDefault="qualified">
    <xsd:import namespace="http://schemas.microsoft.com/office/2006/documentManagement/types"/>
    <xsd:import namespace="http://schemas.microsoft.com/office/infopath/2007/PartnerControls"/>
    <xsd:element name="Jaartal" ma:index="2" nillable="true" ma:displayName="Jaartal" ma:format="Dropdown" ma:internalName="Jaartal">
      <xsd:simpleType>
        <xsd:restriction base="dms:Choice">
          <xsd:enumeration value="2021"/>
          <xsd:enumeration value="2020"/>
          <xsd:enumeration value="2019"/>
          <xsd:enumeration value="2022"/>
          <xsd:enumeration value="2018"/>
          <xsd:enumeration value="2023"/>
          <xsd:enumeration value="2024"/>
          <xsd:enumeration value="202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peerpunt" ma:index="11" nillable="true" ma:displayName="Speerpunt" ma:format="Dropdown" ma:internalName="Speerpunt">
      <xsd:simpleType>
        <xsd:restriction base="dms:Choice">
          <xsd:enumeration value="Zelfbeschikking"/>
          <xsd:enumeration value="Zelfbewust opgroeien"/>
          <xsd:enumeration value="Arbeid en zorg"/>
          <xsd:enumeration value="Seksuele en gender diversiteit"/>
          <xsd:enumeration value="Jongens en mannenemancipatie"/>
          <xsd:enumeration value="Gendergerelateerd geweld"/>
          <xsd:enumeration value="SISG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Afbeeldingtags" ma:readOnly="false" ma:fieldId="{5cf76f15-5ced-4ddc-b409-7134ff3c332f}" ma:taxonomyMulti="true" ma:sspId="d936b0e5-b05e-4c6c-a248-911999eb51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oortcategorie" ma:index="28" nillable="true" ma:displayName="Soort categorie" ma:format="Dropdown" ma:internalName="Soortcategori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f0d5d1-7964-499c-af15-faef923d0d5f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96d0969-1cd3-4011-96e7-478053674f9f}" ma:internalName="TaxCatchAll" ma:showField="CatchAllData" ma:web="7cf0d5d1-7964-499c-af15-faef923d0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ou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35EF16-E065-4034-9579-B9948308AB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D39335-C222-4CBB-AD40-557611607E4A}">
  <ds:schemaRefs>
    <ds:schemaRef ds:uri="http://schemas.microsoft.com/office/2006/metadata/properties"/>
    <ds:schemaRef ds:uri="http://schemas.microsoft.com/office/infopath/2007/PartnerControls"/>
    <ds:schemaRef ds:uri="78536850-ad44-49bd-9cb7-6192332badba"/>
    <ds:schemaRef ds:uri="7cf0d5d1-7964-499c-af15-faef923d0d5f"/>
  </ds:schemaRefs>
</ds:datastoreItem>
</file>

<file path=customXml/itemProps3.xml><?xml version="1.0" encoding="utf-8"?>
<ds:datastoreItem xmlns:ds="http://schemas.openxmlformats.org/officeDocument/2006/customXml" ds:itemID="{C01F15A1-2677-409C-B675-29376FBB35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36850-ad44-49bd-9cb7-6192332badba"/>
    <ds:schemaRef ds:uri="7cf0d5d1-7964-499c-af15-faef923d0d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951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Kantoorthema</vt:lpstr>
      <vt:lpstr>[NAAM PROJECT] Speerpunt Online Leefwereld 2026</vt:lpstr>
      <vt:lpstr>BEOORDELINGSPUNTEN: Waar let de jury op?</vt:lpstr>
      <vt:lpstr>OVER JULLIE ORGANISATIE</vt:lpstr>
      <vt:lpstr>HET ONDERWERP VAN JE PROJECT Licht het maatschappelijke probleem toe</vt:lpstr>
      <vt:lpstr>WAAROM IS DIT PROJECT NODIG? Licht de urgentie van het project toe</vt:lpstr>
      <vt:lpstr>WAT WIL JE MET DIT PROJECT BEREIKEN? Licht toe hoe dit project bijdraagt aan het vergroten van de online veiligheid van meiden</vt:lpstr>
      <vt:lpstr>DOELGROEP EN BEREIK</vt:lpstr>
      <vt:lpstr>AANTAL DEELNEMERS</vt:lpstr>
      <vt:lpstr>ACTIVITEIT 1 Leg uit wat je gaat doen en waarom</vt:lpstr>
      <vt:lpstr>ACTIVITEIT 2 Leg uit wat je gaat doen en waarom</vt:lpstr>
      <vt:lpstr>ACTIVITEIT 3 Leg uit wat je gaat doen en waarom</vt:lpstr>
      <vt:lpstr>BEGROTING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Mara Steevensz</cp:lastModifiedBy>
  <cp:revision>15</cp:revision>
  <dcterms:created xsi:type="dcterms:W3CDTF">2013-01-27T09:14:16Z</dcterms:created>
  <dcterms:modified xsi:type="dcterms:W3CDTF">2026-04-23T14:17:01Z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0x0101002502BB715FDCDA4590E73FC05221BE8E</vt:lpwstr>
  </property>
  <property fmtid="{D5CDD505-2E9C-101B-9397-08002B2CF9AE}" pid="3" name="MediaServiceImageTags">
    <vt:lpwstr/>
  </property>
</Properties>
</file>