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</p:sldIdLst>
  <p:sldSz cx="18288000" cy="10287000"/>
  <p:notesSz cx="6858000" cy="9144000"/>
  <p:embeddedFontLst>
    <p:embeddedFont>
      <p:font typeface="Open Sans" charset="1" panose="020B0606030504020204"/>
      <p:regular r:id="rId6"/>
    </p:embeddedFont>
    <p:embeddedFont>
      <p:font typeface="Open Sans Bold" charset="1" panose="020B0806030504020204"/>
      <p:regular r:id="rId7"/>
    </p:embeddedFont>
    <p:embeddedFont>
      <p:font typeface="Open Sans Italics" charset="1" panose="020B0606030504020204"/>
      <p:regular r:id="rId8"/>
    </p:embeddedFont>
    <p:embeddedFont>
      <p:font typeface="Open Sans Bold Italics" charset="1" panose="020B080603050402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HK Grotesk Light" charset="1" panose="00000400000000000000"/>
      <p:regular r:id="rId14"/>
    </p:embeddedFont>
    <p:embeddedFont>
      <p:font typeface="HK Grotesk Light Bold" charset="1" panose="00000500000000000000"/>
      <p:regular r:id="rId15"/>
    </p:embeddedFont>
    <p:embeddedFont>
      <p:font typeface="HK Grotesk Light Italics" charset="1" panose="00000400000000000000"/>
      <p:regular r:id="rId16"/>
    </p:embeddedFont>
    <p:embeddedFont>
      <p:font typeface="HK Grotesk Light Bold Italics" charset="1" panose="00000500000000000000"/>
      <p:regular r:id="rId17"/>
    </p:embeddedFont>
    <p:embeddedFont>
      <p:font typeface="HK Grotesk Bold" charset="1" panose="00000800000000000000"/>
      <p:regular r:id="rId18"/>
    </p:embeddedFont>
    <p:embeddedFont>
      <p:font typeface="HK Grotesk Bold Italics" charset="1" panose="000008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24" Target="slides/slide5.xml" Type="http://schemas.openxmlformats.org/officeDocument/2006/relationships/slide"/><Relationship Id="rId25" Target="slides/slide6.xml" Type="http://schemas.openxmlformats.org/officeDocument/2006/relationships/slide"/><Relationship Id="rId26" Target="slides/slide7.xml" Type="http://schemas.openxmlformats.org/officeDocument/2006/relationships/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slides/slide10.xml" Type="http://schemas.openxmlformats.org/officeDocument/2006/relationships/slide"/><Relationship Id="rId3" Target="viewProps.xml" Type="http://schemas.openxmlformats.org/officeDocument/2006/relationships/viewProps"/><Relationship Id="rId30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2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5" r="0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68150" y="0"/>
            <a:ext cx="12119850" cy="10287000"/>
            <a:chOff x="0" y="0"/>
            <a:chExt cx="16159799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3"/>
            <a:srcRect l="6947" t="0" r="6947" b="0"/>
            <a:stretch>
              <a:fillRect/>
            </a:stretch>
          </p:blipFill>
          <p:spPr>
            <a:xfrm>
              <a:off x="0" y="0"/>
              <a:ext cx="5301933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16092" t="13964" r="14988" b="27155"/>
            <a:stretch>
              <a:fillRect/>
            </a:stretch>
          </p:blipFill>
          <p:spPr>
            <a:xfrm>
              <a:off x="5428933" y="0"/>
              <a:ext cx="5301933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0" t="7229" r="0" b="7229"/>
            <a:stretch>
              <a:fillRect/>
            </a:stretch>
          </p:blipFill>
          <p:spPr>
            <a:xfrm>
              <a:off x="10857866" y="0"/>
              <a:ext cx="5301933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6"/>
            <a:srcRect l="0" t="13351" r="0" b="1214"/>
            <a:stretch>
              <a:fillRect/>
            </a:stretch>
          </p:blipFill>
          <p:spPr>
            <a:xfrm>
              <a:off x="0" y="6921500"/>
              <a:ext cx="5301933" cy="6794500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/>
            <a:srcRect l="27805" t="10882" r="25834" b="0"/>
            <a:stretch>
              <a:fillRect/>
            </a:stretch>
          </p:blipFill>
          <p:spPr>
            <a:xfrm>
              <a:off x="5428933" y="6921500"/>
              <a:ext cx="5301933" cy="6794500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8"/>
            <a:srcRect l="1229" t="0" r="1229" b="0"/>
            <a:stretch>
              <a:fillRect/>
            </a:stretch>
          </p:blipFill>
          <p:spPr>
            <a:xfrm>
              <a:off x="10857866" y="6921500"/>
              <a:ext cx="5301933" cy="6794500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691811" y="2095309"/>
            <a:ext cx="5139450" cy="3789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85"/>
              </a:lnSpc>
            </a:pPr>
            <a:r>
              <a:rPr lang="en-US" sz="7460">
                <a:solidFill>
                  <a:srgbClr val="191769"/>
                </a:solidFill>
                <a:latin typeface="HK Grotesk Bold Bold"/>
              </a:rPr>
              <a:t>Zo maak je impact</a:t>
            </a:r>
          </a:p>
          <a:p>
            <a:pPr algn="l" marL="0" indent="0" lvl="0">
              <a:lnSpc>
                <a:spcPts val="7385"/>
              </a:lnSpc>
              <a:spcBef>
                <a:spcPct val="0"/>
              </a:spcBef>
            </a:pPr>
            <a:r>
              <a:rPr lang="en-US" sz="7460">
                <a:solidFill>
                  <a:srgbClr val="191769"/>
                </a:solidFill>
                <a:latin typeface="HK Grotesk Bold Bold"/>
              </a:rPr>
              <a:t>met jouw verhaal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848743"/>
            <a:ext cx="4802562" cy="409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9"/>
              </a:lnSpc>
              <a:spcBef>
                <a:spcPts val="2610"/>
              </a:spcBef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MET AMINANTA MINTE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1811" y="6125991"/>
            <a:ext cx="5139450" cy="69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HK Grotesk Light Bold"/>
              </a:rPr>
              <a:t>ALIEN MAG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25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0389" t="28330" r="25124" b="1983"/>
            <a:stretch>
              <a:fillRect/>
            </a:stretch>
          </p:blipFill>
          <p:spPr>
            <a:xfrm>
              <a:off x="0" y="0"/>
              <a:ext cx="8043333" cy="13716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9061" t="0" r="9061" b="0"/>
            <a:stretch>
              <a:fillRect/>
            </a:stretch>
          </p:blipFill>
          <p:spPr>
            <a:xfrm>
              <a:off x="8170333" y="0"/>
              <a:ext cx="8043333" cy="137160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7456" t="12467" r="15547" b="0"/>
            <a:stretch>
              <a:fillRect/>
            </a:stretch>
          </p:blipFill>
          <p:spPr>
            <a:xfrm>
              <a:off x="16340667" y="0"/>
              <a:ext cx="8043333" cy="13716000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2213421" y="3381375"/>
            <a:ext cx="13861157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49"/>
              </a:lnSpc>
              <a:spcBef>
                <a:spcPct val="0"/>
              </a:spcBef>
            </a:pPr>
            <a:r>
              <a:rPr lang="en-US" sz="15000" spc="-375">
                <a:solidFill>
                  <a:srgbClr val="FFFFFF"/>
                </a:solidFill>
                <a:latin typeface="HK Grotesk Bold Bold"/>
              </a:rPr>
              <a:t>Wat kan jij doen?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5" r="0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000250" y="2952155"/>
            <a:ext cx="16287750" cy="7658695"/>
          </a:xfrm>
          <a:prstGeom prst="rect">
            <a:avLst/>
          </a:prstGeom>
          <a:solidFill>
            <a:srgbClr val="A42E64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894563" y="4067123"/>
            <a:ext cx="8958642" cy="603576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15263" y="279924"/>
            <a:ext cx="4960253" cy="7362301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3591130" y="1938071"/>
            <a:ext cx="9678734" cy="4682580"/>
            <a:chOff x="0" y="0"/>
            <a:chExt cx="12904979" cy="624344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485775"/>
              <a:ext cx="12904979" cy="39326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558"/>
                </a:lnSpc>
                <a:spcBef>
                  <a:spcPct val="0"/>
                </a:spcBef>
              </a:pPr>
              <a:r>
                <a:rPr lang="en-US" sz="13035" spc="-325">
                  <a:solidFill>
                    <a:srgbClr val="FFFFFF"/>
                  </a:solidFill>
                  <a:latin typeface="HK Grotesk Bold Bold"/>
                </a:rPr>
                <a:t>Que</a:t>
              </a:r>
              <a:r>
                <a:rPr lang="en-US" sz="13035" spc="-325" u="none">
                  <a:solidFill>
                    <a:srgbClr val="FFFFFF"/>
                  </a:solidFill>
                  <a:latin typeface="HK Grotesk Bold Bold"/>
                </a:rPr>
                <a:t>stions? Reactions?</a:t>
              </a: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4763014"/>
              <a:ext cx="9343185" cy="1480427"/>
            </a:xfrm>
            <a:prstGeom prst="rect">
              <a:avLst/>
            </a:prstGeom>
            <a:solidFill>
              <a:srgbClr val="D1722E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452245" y="5197306"/>
              <a:ext cx="8418949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330"/>
                </a:lnSpc>
                <a:spcBef>
                  <a:spcPct val="0"/>
                </a:spcBef>
              </a:pPr>
              <a:r>
                <a:rPr lang="en-US" sz="3000" spc="-75">
                  <a:solidFill>
                    <a:srgbClr val="FFFFFF"/>
                  </a:solidFill>
                  <a:latin typeface="HK Grotesk Bold Bold"/>
                </a:rPr>
                <a:t>Follow Alien Mag op Insta @alien.mag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5" r="0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4322" t="1284" r="0" b="0"/>
          <a:stretch>
            <a:fillRect/>
          </a:stretch>
        </p:blipFill>
        <p:spPr>
          <a:xfrm flipH="false" flipV="false" rot="0">
            <a:off x="9245744" y="737040"/>
            <a:ext cx="8597316" cy="9158508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2651122"/>
            <a:ext cx="7173352" cy="3512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872"/>
              </a:lnSpc>
              <a:spcBef>
                <a:spcPct val="0"/>
              </a:spcBef>
            </a:pPr>
            <a:r>
              <a:rPr lang="en-US" sz="10953" spc="-273">
                <a:solidFill>
                  <a:srgbClr val="FFFFFF"/>
                </a:solidFill>
                <a:latin typeface="HK Grotesk Bold Bold"/>
              </a:rPr>
              <a:t>Wat valt je op aan dit bericht?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6191931"/>
            <a:ext cx="4965135" cy="608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662"/>
              </a:lnSpc>
              <a:spcBef>
                <a:spcPct val="0"/>
              </a:spcBef>
            </a:pPr>
            <a:r>
              <a:rPr lang="en-US" sz="4200" spc="-105" u="sng">
                <a:solidFill>
                  <a:srgbClr val="191769"/>
                </a:solidFill>
                <a:latin typeface="HK Grotesk Bold Bold"/>
              </a:rPr>
              <a:t>De impact van media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5" r="0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90650" y="1421083"/>
            <a:ext cx="16897350" cy="8865917"/>
          </a:xfrm>
          <a:prstGeom prst="rect">
            <a:avLst/>
          </a:prstGeom>
          <a:solidFill>
            <a:srgbClr val="D37B2D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8660" t="34870" r="38511" b="41621"/>
          <a:stretch>
            <a:fillRect/>
          </a:stretch>
        </p:blipFill>
        <p:spPr>
          <a:xfrm flipH="false" flipV="false" rot="0">
            <a:off x="7168876" y="5796622"/>
            <a:ext cx="10090424" cy="346167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390650" y="1754458"/>
            <a:ext cx="5638198" cy="4774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35"/>
              </a:lnSpc>
              <a:spcBef>
                <a:spcPct val="0"/>
              </a:spcBef>
            </a:pPr>
            <a:r>
              <a:rPr lang="en-US" sz="9180" spc="-229">
                <a:solidFill>
                  <a:srgbClr val="FFFFFF"/>
                </a:solidFill>
                <a:latin typeface="HK Grotesk Bold Bold"/>
              </a:rPr>
              <a:t>Hetzelfde artikel, een paar alinea's verderop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90650" y="6561799"/>
            <a:ext cx="6232169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40"/>
              </a:lnSpc>
              <a:spcBef>
                <a:spcPct val="0"/>
              </a:spcBef>
            </a:pPr>
            <a:r>
              <a:rPr lang="en-US" sz="4000" spc="-100" u="sng">
                <a:solidFill>
                  <a:srgbClr val="191769"/>
                </a:solidFill>
                <a:latin typeface="HK Grotesk Bold Bold"/>
              </a:rPr>
              <a:t>De impact van media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5" r="0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90650" y="1421083"/>
            <a:ext cx="16897350" cy="8865917"/>
          </a:xfrm>
          <a:prstGeom prst="rect">
            <a:avLst/>
          </a:prstGeom>
          <a:solidFill>
            <a:srgbClr val="D37B2D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28663" t="18854" r="30227" b="16621"/>
          <a:stretch>
            <a:fillRect/>
          </a:stretch>
        </p:blipFill>
        <p:spPr>
          <a:xfrm flipH="false" flipV="false" rot="0">
            <a:off x="7829815" y="601734"/>
            <a:ext cx="9750429" cy="956506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8114050" y="712428"/>
            <a:ext cx="632543" cy="63254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1722E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114050" y="2743273"/>
            <a:ext cx="632543" cy="632543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1722E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114050" y="4966642"/>
            <a:ext cx="632543" cy="63254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1722E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114050" y="6983972"/>
            <a:ext cx="632543" cy="632543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1722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14050" y="8774502"/>
            <a:ext cx="632543" cy="632543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1722E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390650" y="1754458"/>
            <a:ext cx="5638198" cy="2943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35"/>
              </a:lnSpc>
              <a:spcBef>
                <a:spcPct val="0"/>
              </a:spcBef>
            </a:pPr>
            <a:r>
              <a:rPr lang="en-US" sz="9180" spc="-229">
                <a:solidFill>
                  <a:srgbClr val="FFFFFF"/>
                </a:solidFill>
                <a:latin typeface="HK Grotesk Bold Bold"/>
              </a:rPr>
              <a:t>De reacties onder het artikel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0650" y="4567555"/>
            <a:ext cx="6232169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40"/>
              </a:lnSpc>
              <a:spcBef>
                <a:spcPct val="0"/>
              </a:spcBef>
            </a:pPr>
            <a:r>
              <a:rPr lang="en-US" sz="4000" spc="-100" u="sng">
                <a:solidFill>
                  <a:srgbClr val="191769"/>
                </a:solidFill>
                <a:latin typeface="HK Grotesk Bold Bold"/>
              </a:rPr>
              <a:t>De impact van media</a:t>
            </a:r>
          </a:p>
        </p:txBody>
      </p:sp>
      <p:sp>
        <p:nvSpPr>
          <p:cNvPr name="AutoShape 16" id="16"/>
          <p:cNvSpPr/>
          <p:nvPr/>
        </p:nvSpPr>
        <p:spPr>
          <a:xfrm rot="0">
            <a:off x="8847944" y="790575"/>
            <a:ext cx="1549807" cy="0"/>
          </a:xfrm>
          <a:prstGeom prst="line">
            <a:avLst/>
          </a:prstGeom>
          <a:ln cap="rnd" w="238125">
            <a:solidFill>
              <a:srgbClr val="D1722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rot="0">
            <a:off x="8847944" y="2821419"/>
            <a:ext cx="1549807" cy="0"/>
          </a:xfrm>
          <a:prstGeom prst="line">
            <a:avLst/>
          </a:prstGeom>
          <a:ln cap="rnd" w="238125">
            <a:solidFill>
              <a:srgbClr val="D1722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 rot="0">
            <a:off x="8847944" y="5143500"/>
            <a:ext cx="1549807" cy="0"/>
          </a:xfrm>
          <a:prstGeom prst="line">
            <a:avLst/>
          </a:prstGeom>
          <a:ln cap="rnd" w="238125">
            <a:solidFill>
              <a:srgbClr val="D1722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 rot="0">
            <a:off x="8847944" y="7181181"/>
            <a:ext cx="1752624" cy="0"/>
          </a:xfrm>
          <a:prstGeom prst="line">
            <a:avLst/>
          </a:prstGeom>
          <a:ln cap="rnd" w="238125">
            <a:solidFill>
              <a:srgbClr val="D1722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rot="0">
            <a:off x="8746593" y="8852648"/>
            <a:ext cx="1854001" cy="0"/>
          </a:xfrm>
          <a:prstGeom prst="line">
            <a:avLst/>
          </a:prstGeom>
          <a:ln cap="rnd" w="238125">
            <a:solidFill>
              <a:srgbClr val="D1722E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1907" t="22411" r="0" b="2241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3838469" y="5143500"/>
            <a:ext cx="3838469" cy="5143500"/>
          </a:xfrm>
          <a:prstGeom prst="rect">
            <a:avLst/>
          </a:prstGeom>
          <a:solidFill>
            <a:srgbClr val="A42E64"/>
          </a:solidFill>
        </p:spPr>
      </p:sp>
      <p:sp>
        <p:nvSpPr>
          <p:cNvPr name="AutoShape 3" id="3"/>
          <p:cNvSpPr/>
          <p:nvPr/>
        </p:nvSpPr>
        <p:spPr>
          <a:xfrm rot="0">
            <a:off x="0" y="0"/>
            <a:ext cx="3838469" cy="5143500"/>
          </a:xfrm>
          <a:prstGeom prst="rect">
            <a:avLst/>
          </a:prstGeom>
          <a:solidFill>
            <a:srgbClr val="D1722E"/>
          </a:solidFill>
        </p:spPr>
      </p:sp>
      <p:sp>
        <p:nvSpPr>
          <p:cNvPr name="AutoShape 4" id="4"/>
          <p:cNvSpPr/>
          <p:nvPr/>
        </p:nvSpPr>
        <p:spPr>
          <a:xfrm rot="0">
            <a:off x="7676938" y="0"/>
            <a:ext cx="3838469" cy="5446704"/>
          </a:xfrm>
          <a:prstGeom prst="rect">
            <a:avLst/>
          </a:prstGeom>
          <a:solidFill>
            <a:srgbClr val="8C2D6F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214" r="8846" b="30556"/>
          <a:stretch>
            <a:fillRect/>
          </a:stretch>
        </p:blipFill>
        <p:spPr>
          <a:xfrm flipH="false" flipV="false" rot="0">
            <a:off x="3838469" y="0"/>
            <a:ext cx="3853572" cy="520306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8292" r="10176" b="0"/>
          <a:stretch>
            <a:fillRect/>
          </a:stretch>
        </p:blipFill>
        <p:spPr>
          <a:xfrm flipH="false" flipV="false" rot="0">
            <a:off x="-502576" y="5095875"/>
            <a:ext cx="4350694" cy="592259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5383" t="23192" r="28896" b="2680"/>
          <a:stretch>
            <a:fillRect/>
          </a:stretch>
        </p:blipFill>
        <p:spPr>
          <a:xfrm flipH="false" flipV="false" rot="0">
            <a:off x="7692041" y="5095875"/>
            <a:ext cx="3800772" cy="5715922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1985442" y="2979677"/>
            <a:ext cx="5633740" cy="4632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872"/>
              </a:lnSpc>
              <a:spcBef>
                <a:spcPct val="0"/>
              </a:spcBef>
            </a:pPr>
            <a:r>
              <a:rPr lang="en-US" sz="10953" spc="-273">
                <a:solidFill>
                  <a:srgbClr val="FFFFFF"/>
                </a:solidFill>
                <a:latin typeface="HK Grotesk Bold Bold"/>
              </a:rPr>
              <a:t>Hoe signaleer je een verhaal?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24436" y="1764748"/>
            <a:ext cx="3189597" cy="1917209"/>
            <a:chOff x="0" y="0"/>
            <a:chExt cx="4252796" cy="255627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28575"/>
              <a:ext cx="4252796" cy="7346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480"/>
                </a:lnSpc>
              </a:pPr>
              <a:r>
                <a:rPr lang="en-US" sz="3500" spc="-87">
                  <a:solidFill>
                    <a:srgbClr val="FFFFFF"/>
                  </a:solidFill>
                  <a:latin typeface="HK Grotesk Bold Bold"/>
                </a:rPr>
                <a:t>Onderzoek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168804"/>
              <a:ext cx="4252796" cy="1387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Bold"/>
                </a:rPr>
                <a:t>Wat gebeurt er in je omgeving?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135310" y="1079745"/>
            <a:ext cx="2921725" cy="2984009"/>
            <a:chOff x="0" y="0"/>
            <a:chExt cx="3895633" cy="3978679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28575"/>
              <a:ext cx="3895633" cy="7346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480"/>
                </a:lnSpc>
              </a:pPr>
              <a:r>
                <a:rPr lang="en-US" sz="3500" spc="-87">
                  <a:solidFill>
                    <a:srgbClr val="FFFFFF"/>
                  </a:solidFill>
                  <a:latin typeface="HK Grotesk Bold Bold"/>
                </a:rPr>
                <a:t>Urgentie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168804"/>
              <a:ext cx="3895633" cy="2809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Bold"/>
                </a:rPr>
                <a:t>Waarom moet er hier een verhaal over gemaakt worden?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353991" y="5853419"/>
            <a:ext cx="2807425" cy="3517409"/>
            <a:chOff x="0" y="0"/>
            <a:chExt cx="3743233" cy="4689879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28575"/>
              <a:ext cx="3743233" cy="7346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479"/>
                </a:lnSpc>
                <a:spcBef>
                  <a:spcPct val="0"/>
                </a:spcBef>
              </a:pPr>
              <a:r>
                <a:rPr lang="en-US" sz="3499" spc="-87">
                  <a:solidFill>
                    <a:srgbClr val="FFFFFF"/>
                  </a:solidFill>
                  <a:latin typeface="HK Grotesk Bold"/>
                </a:rPr>
                <a:t>Community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178329"/>
              <a:ext cx="3743233" cy="3511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FFFFF"/>
                  </a:solidFill>
                  <a:latin typeface="HK Grotesk Bold"/>
                </a:rPr>
                <a:t>Wat zijn de geluiden uit de doelgroep(en) die je representeert?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72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898362" y="8897362"/>
            <a:ext cx="721877" cy="721877"/>
            <a:chOff x="0" y="0"/>
            <a:chExt cx="962502" cy="962502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0" y="0"/>
              <a:ext cx="962502" cy="962502"/>
              <a:chOff x="-2540" y="-2540"/>
              <a:chExt cx="6355080" cy="6355080"/>
            </a:xfrm>
          </p:grpSpPr>
          <p:sp>
            <p:nvSpPr>
              <p:cNvPr name="Freeform 4" id="4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r="r" b="b" t="t" l="l"/>
                <a:pathLst>
                  <a:path h="6355080" w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5" id="5"/>
            <p:cNvSpPr txBox="true"/>
            <p:nvPr/>
          </p:nvSpPr>
          <p:spPr>
            <a:xfrm rot="0">
              <a:off x="96577" y="292570"/>
              <a:ext cx="769348" cy="4154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2251">
                  <a:solidFill>
                    <a:srgbClr val="FFFFFF"/>
                  </a:solidFill>
                  <a:latin typeface="HK Grotesk Light"/>
                </a:rPr>
                <a:t>R|R</a:t>
              </a: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32422" r="0" b="7587"/>
          <a:stretch>
            <a:fillRect/>
          </a:stretch>
        </p:blipFill>
        <p:spPr>
          <a:xfrm flipH="false" flipV="false" rot="0">
            <a:off x="3481163" y="1421083"/>
            <a:ext cx="14779145" cy="886591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-41298" y="-1597893"/>
            <a:ext cx="8099411" cy="121491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448647" y="537252"/>
            <a:ext cx="6498198" cy="509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96"/>
              </a:lnSpc>
              <a:spcBef>
                <a:spcPct val="0"/>
              </a:spcBef>
            </a:pPr>
            <a:r>
              <a:rPr lang="en-US" sz="3600" spc="-89" u="sng">
                <a:solidFill>
                  <a:srgbClr val="191769"/>
                </a:solidFill>
                <a:latin typeface="HK Grotesk Bold Bold"/>
              </a:rPr>
              <a:t>Signalen uit je omgeving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48647" y="1380271"/>
            <a:ext cx="7162198" cy="106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35"/>
              </a:lnSpc>
              <a:spcBef>
                <a:spcPct val="0"/>
              </a:spcBef>
            </a:pPr>
            <a:r>
              <a:rPr lang="en-US" sz="9180" spc="-229">
                <a:solidFill>
                  <a:srgbClr val="FFFFFF"/>
                </a:solidFill>
                <a:latin typeface="HK Grotesk Bold Bold"/>
              </a:rPr>
              <a:t>Boerkaverbod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04783" y="3958567"/>
            <a:ext cx="10355526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75">
                <a:solidFill>
                  <a:srgbClr val="FFFFFF"/>
                </a:solidFill>
                <a:latin typeface="HK Grotesk Bold Bold"/>
              </a:rPr>
              <a:t>Case: in aug 2019 ging de wet ‘Gedeeltelijk verbod gezichtsbedekkende kleding’ in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 spc="-75">
                <a:solidFill>
                  <a:srgbClr val="FFFFFF"/>
                </a:solidFill>
                <a:latin typeface="HK Grotesk Bold Bold"/>
              </a:rPr>
              <a:t>Onderzoek: wat betekent dit voor mij en de groepen die ik vertegenwoordig?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75">
                <a:solidFill>
                  <a:srgbClr val="FFFFFF"/>
                </a:solidFill>
                <a:latin typeface="HK Grotesk Bold Bold"/>
              </a:rPr>
              <a:t>Omgeving: communitygeluiden vertalen naar een verhaal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5" r="0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90650" y="1421083"/>
            <a:ext cx="16897350" cy="8865917"/>
          </a:xfrm>
          <a:prstGeom prst="rect">
            <a:avLst/>
          </a:prstGeom>
          <a:solidFill>
            <a:srgbClr val="D37B2D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295400" y="664357"/>
            <a:ext cx="7212376" cy="200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35"/>
              </a:lnSpc>
              <a:spcBef>
                <a:spcPct val="0"/>
              </a:spcBef>
            </a:pPr>
            <a:r>
              <a:rPr lang="en-US" sz="9180" spc="-229">
                <a:solidFill>
                  <a:srgbClr val="FFFFFF"/>
                </a:solidFill>
                <a:latin typeface="HK Grotesk Bold Bold"/>
              </a:rPr>
              <a:t>Van signaal naar verhaal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90650" y="2393476"/>
            <a:ext cx="6232169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40"/>
              </a:lnSpc>
              <a:spcBef>
                <a:spcPct val="0"/>
              </a:spcBef>
            </a:pPr>
            <a:r>
              <a:rPr lang="en-US" sz="4000" spc="-100" u="sng">
                <a:solidFill>
                  <a:srgbClr val="191769"/>
                </a:solidFill>
                <a:latin typeface="HK Grotesk Bold Bold"/>
              </a:rPr>
              <a:t>Waar moet je op letten?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36665" y="-2956812"/>
            <a:ext cx="11014671" cy="221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spc="-62">
                <a:solidFill>
                  <a:srgbClr val="000000"/>
                </a:solidFill>
                <a:latin typeface="HK Grotesk Bold Bold"/>
              </a:rPr>
              <a:t>Case: in aug 2019 ging de wet ‘Gedeeltelijk verbod gezichtsbedekkende kleding’ in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spc="-62">
                <a:solidFill>
                  <a:srgbClr val="000000"/>
                </a:solidFill>
                <a:latin typeface="HK Grotesk Bold Bold"/>
              </a:rPr>
              <a:t>Onderzoek: wat betekent dit voor mij en de groepen die ik vertegenwoordig?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spc="-62">
                <a:solidFill>
                  <a:srgbClr val="000000"/>
                </a:solidFill>
                <a:latin typeface="HK Grotesk Bold Bold"/>
              </a:rPr>
              <a:t>Omgeving: communitygeluiden vertalen naar een verhaal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95400" y="3819971"/>
            <a:ext cx="14651335" cy="5991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899"/>
              </a:lnSpc>
            </a:pPr>
            <a:r>
              <a:rPr lang="en-US" sz="8500" spc="-212">
                <a:solidFill>
                  <a:srgbClr val="FFFFFF"/>
                </a:solidFill>
                <a:latin typeface="HK Grotesk Light Bold"/>
              </a:rPr>
              <a:t>Laagdrempelig</a:t>
            </a:r>
          </a:p>
          <a:p>
            <a:pPr>
              <a:lnSpc>
                <a:spcPts val="11899"/>
              </a:lnSpc>
            </a:pPr>
            <a:r>
              <a:rPr lang="en-US" sz="8500" spc="-212">
                <a:solidFill>
                  <a:srgbClr val="FFFFFF"/>
                </a:solidFill>
                <a:latin typeface="HK Grotesk Light Bold"/>
              </a:rPr>
              <a:t>Samenwerken</a:t>
            </a:r>
          </a:p>
          <a:p>
            <a:pPr>
              <a:lnSpc>
                <a:spcPts val="11899"/>
              </a:lnSpc>
            </a:pPr>
            <a:r>
              <a:rPr lang="en-US" sz="8500" spc="-212">
                <a:solidFill>
                  <a:srgbClr val="FFFFFF"/>
                </a:solidFill>
                <a:latin typeface="HK Grotesk Light Bold"/>
              </a:rPr>
              <a:t>Blijf in gesprek</a:t>
            </a:r>
          </a:p>
          <a:p>
            <a:pPr>
              <a:lnSpc>
                <a:spcPts val="11899"/>
              </a:lnSpc>
              <a:spcBef>
                <a:spcPct val="0"/>
              </a:spcBef>
            </a:pP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995143" y="-1710592"/>
            <a:ext cx="9292857" cy="165206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5" r="0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752317" y="-465636"/>
            <a:ext cx="16640650" cy="10752636"/>
          </a:xfrm>
          <a:prstGeom prst="rect">
            <a:avLst/>
          </a:prstGeom>
          <a:solidFill>
            <a:srgbClr val="D37B2D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15264" y="1574007"/>
            <a:ext cx="10595898" cy="713898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1752317" y="3247303"/>
            <a:ext cx="6232169" cy="6460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93"/>
              </a:lnSpc>
              <a:spcBef>
                <a:spcPct val="0"/>
              </a:spcBef>
            </a:pPr>
            <a:r>
              <a:rPr lang="en-US" sz="5129" spc="-128">
                <a:solidFill>
                  <a:srgbClr val="FFFFFF"/>
                </a:solidFill>
                <a:latin typeface="HK Grotesk Bold Bold"/>
              </a:rPr>
              <a:t>V</a:t>
            </a:r>
            <a:r>
              <a:rPr lang="en-US" sz="5129" spc="-128">
                <a:solidFill>
                  <a:srgbClr val="FFFFFF"/>
                </a:solidFill>
                <a:latin typeface="HK Grotesk Bold Bold"/>
              </a:rPr>
              <a:t>isueel aantrekkelijk</a:t>
            </a:r>
          </a:p>
          <a:p>
            <a:pPr algn="r">
              <a:lnSpc>
                <a:spcPts val="5693"/>
              </a:lnSpc>
              <a:spcBef>
                <a:spcPct val="0"/>
              </a:spcBef>
            </a:pPr>
          </a:p>
          <a:p>
            <a:pPr algn="r">
              <a:lnSpc>
                <a:spcPts val="5693"/>
              </a:lnSpc>
              <a:spcBef>
                <a:spcPct val="0"/>
              </a:spcBef>
            </a:pPr>
            <a:r>
              <a:rPr lang="en-US" sz="5129" spc="-128">
                <a:solidFill>
                  <a:srgbClr val="FFFFFF"/>
                </a:solidFill>
                <a:latin typeface="HK Grotesk Bold Bold"/>
              </a:rPr>
              <a:t>Roept iets bij je op: inspiratie, motivatie</a:t>
            </a:r>
          </a:p>
          <a:p>
            <a:pPr algn="r">
              <a:lnSpc>
                <a:spcPts val="5693"/>
              </a:lnSpc>
              <a:spcBef>
                <a:spcPct val="0"/>
              </a:spcBef>
            </a:pPr>
          </a:p>
          <a:p>
            <a:pPr algn="r">
              <a:lnSpc>
                <a:spcPts val="5693"/>
              </a:lnSpc>
              <a:spcBef>
                <a:spcPct val="0"/>
              </a:spcBef>
            </a:pPr>
            <a:r>
              <a:rPr lang="en-US" sz="5129" spc="-128">
                <a:solidFill>
                  <a:srgbClr val="FFFFFF"/>
                </a:solidFill>
                <a:latin typeface="HK Grotesk Bold Bold"/>
              </a:rPr>
              <a:t>Communicatie is persoonlijk </a:t>
            </a:r>
          </a:p>
          <a:p>
            <a:pPr algn="r">
              <a:lnSpc>
                <a:spcPts val="5693"/>
              </a:lnSpc>
              <a:spcBef>
                <a:spcPct val="0"/>
              </a:spcBef>
            </a:pPr>
          </a:p>
          <a:p>
            <a:pPr algn="r">
              <a:lnSpc>
                <a:spcPts val="5693"/>
              </a:lnSpc>
              <a:spcBef>
                <a:spcPct val="0"/>
              </a:spcBef>
            </a:pPr>
            <a:r>
              <a:rPr lang="en-US" sz="5129" spc="-128">
                <a:solidFill>
                  <a:srgbClr val="FFFFFF"/>
                </a:solidFill>
                <a:latin typeface="HK Grotesk Bold Bold"/>
              </a:rPr>
              <a:t>Subjectief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716496" y="429106"/>
            <a:ext cx="7332261" cy="2032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559"/>
              </a:lnSpc>
              <a:spcBef>
                <a:spcPct val="0"/>
              </a:spcBef>
            </a:pPr>
            <a:r>
              <a:rPr lang="en-US" sz="9332" spc="-233">
                <a:solidFill>
                  <a:srgbClr val="FFFFFF"/>
                </a:solidFill>
                <a:latin typeface="HK Grotesk Bold Bold"/>
              </a:rPr>
              <a:t>Van signaal naar verhaal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69951" y="2182509"/>
            <a:ext cx="6335762" cy="585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13"/>
              </a:lnSpc>
              <a:spcBef>
                <a:spcPct val="0"/>
              </a:spcBef>
            </a:pPr>
            <a:r>
              <a:rPr lang="en-US" sz="4066" spc="-101" u="sng">
                <a:solidFill>
                  <a:srgbClr val="191769"/>
                </a:solidFill>
                <a:latin typeface="HK Grotesk Bold Bold"/>
              </a:rPr>
              <a:t>Signalen uit je omgeving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5" r="0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90650" y="1421083"/>
            <a:ext cx="16897350" cy="8865917"/>
          </a:xfrm>
          <a:prstGeom prst="rect">
            <a:avLst/>
          </a:prstGeom>
          <a:solidFill>
            <a:srgbClr val="D37B2D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390650" y="4254328"/>
            <a:ext cx="8362272" cy="6032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965"/>
              </a:lnSpc>
            </a:pPr>
            <a:r>
              <a:rPr lang="en-US" sz="8546">
                <a:solidFill>
                  <a:srgbClr val="FFFFFF"/>
                </a:solidFill>
                <a:latin typeface="HK Grotesk Light Bold"/>
              </a:rPr>
              <a:t>Vertrouwen</a:t>
            </a:r>
          </a:p>
          <a:p>
            <a:pPr>
              <a:lnSpc>
                <a:spcPts val="11965"/>
              </a:lnSpc>
            </a:pPr>
            <a:r>
              <a:rPr lang="en-US" sz="8546">
                <a:solidFill>
                  <a:srgbClr val="FFFFFF"/>
                </a:solidFill>
                <a:latin typeface="HK Grotesk Light Bold"/>
              </a:rPr>
              <a:t>Gelijkwaardigheid</a:t>
            </a:r>
          </a:p>
          <a:p>
            <a:pPr>
              <a:lnSpc>
                <a:spcPts val="11965"/>
              </a:lnSpc>
            </a:pPr>
            <a:r>
              <a:rPr lang="en-US" sz="8546">
                <a:solidFill>
                  <a:srgbClr val="FFFFFF"/>
                </a:solidFill>
                <a:latin typeface="HK Grotesk Light Bold"/>
              </a:rPr>
              <a:t>Nazorg</a:t>
            </a:r>
          </a:p>
          <a:p>
            <a:pPr>
              <a:lnSpc>
                <a:spcPts val="11965"/>
              </a:lnSpc>
            </a:pP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511497" y="-343627"/>
            <a:ext cx="8097579" cy="1105471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295400" y="664357"/>
            <a:ext cx="7212376" cy="200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35"/>
              </a:lnSpc>
              <a:spcBef>
                <a:spcPct val="0"/>
              </a:spcBef>
            </a:pPr>
            <a:r>
              <a:rPr lang="en-US" sz="9180" spc="-229">
                <a:solidFill>
                  <a:srgbClr val="FFFFFF"/>
                </a:solidFill>
                <a:latin typeface="HK Grotesk Bold Bold"/>
              </a:rPr>
              <a:t>Van signaal naar verhaal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90650" y="2695736"/>
            <a:ext cx="6232169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40"/>
              </a:lnSpc>
              <a:spcBef>
                <a:spcPct val="0"/>
              </a:spcBef>
            </a:pPr>
            <a:r>
              <a:rPr lang="en-US" sz="4000" spc="-100" u="sng">
                <a:solidFill>
                  <a:srgbClr val="191769"/>
                </a:solidFill>
                <a:latin typeface="HK Grotesk Bold Bold"/>
              </a:rPr>
              <a:t>Waar moet je op letten?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DAEgt7A5JpE</dc:identifier>
  <dcterms:modified xsi:type="dcterms:W3CDTF">2011-08-01T06:04:30Z</dcterms:modified>
  <cp:revision>1</cp:revision>
  <dc:title>Presentatie</dc:title>
</cp:coreProperties>
</file>